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9.jpg" ContentType="image/jpeg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311" r:id="rId3"/>
    <p:sldId id="334" r:id="rId4"/>
    <p:sldId id="346" r:id="rId5"/>
    <p:sldId id="374" r:id="rId6"/>
    <p:sldId id="375" r:id="rId7"/>
    <p:sldId id="339" r:id="rId8"/>
    <p:sldId id="338" r:id="rId9"/>
    <p:sldId id="347" r:id="rId10"/>
    <p:sldId id="348" r:id="rId11"/>
    <p:sldId id="362" r:id="rId12"/>
    <p:sldId id="366" r:id="rId13"/>
    <p:sldId id="367" r:id="rId14"/>
    <p:sldId id="376" r:id="rId15"/>
    <p:sldId id="377" r:id="rId16"/>
    <p:sldId id="368" r:id="rId17"/>
    <p:sldId id="378" r:id="rId18"/>
    <p:sldId id="379" r:id="rId19"/>
    <p:sldId id="370" r:id="rId20"/>
    <p:sldId id="380" r:id="rId21"/>
    <p:sldId id="382" r:id="rId22"/>
    <p:sldId id="381" r:id="rId23"/>
    <p:sldId id="343" r:id="rId24"/>
  </p:sldIdLst>
  <p:sldSz cx="9144000" cy="6858000" type="screen4x3"/>
  <p:notesSz cx="9925050" cy="67960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CC0000"/>
    <a:srgbClr val="D8A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46" autoAdjust="0"/>
  </p:normalViewPr>
  <p:slideViewPr>
    <p:cSldViewPr>
      <p:cViewPr varScale="1">
        <p:scale>
          <a:sx n="85" d="100"/>
          <a:sy n="85" d="100"/>
        </p:scale>
        <p:origin x="137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9980C-5A81-4F6E-8078-67F9793A333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14D4E47-2348-478D-B8DE-5062FE8324A6}">
      <dgm:prSet phldrT="[Testo]"/>
      <dgm:spPr/>
      <dgm:t>
        <a:bodyPr/>
        <a:lstStyle/>
        <a:p>
          <a:r>
            <a:rPr lang="it-IT" dirty="0" smtClean="0"/>
            <a:t>Crescita occupazionale</a:t>
          </a:r>
          <a:endParaRPr lang="it-IT" dirty="0"/>
        </a:p>
      </dgm:t>
    </dgm:pt>
    <dgm:pt modelId="{22D03406-5887-48F3-9BEE-0B0FED9FD6F2}" type="parTrans" cxnId="{710F75B2-4137-430A-8B8E-15159379E2C5}">
      <dgm:prSet/>
      <dgm:spPr/>
      <dgm:t>
        <a:bodyPr/>
        <a:lstStyle/>
        <a:p>
          <a:endParaRPr lang="it-IT"/>
        </a:p>
      </dgm:t>
    </dgm:pt>
    <dgm:pt modelId="{A5F789AB-4CB8-4FCE-9382-F6F46450BDD7}" type="sibTrans" cxnId="{710F75B2-4137-430A-8B8E-15159379E2C5}">
      <dgm:prSet/>
      <dgm:spPr/>
      <dgm:t>
        <a:bodyPr/>
        <a:lstStyle/>
        <a:p>
          <a:endParaRPr lang="it-IT"/>
        </a:p>
      </dgm:t>
    </dgm:pt>
    <dgm:pt modelId="{1E418D65-12E4-491C-844E-18674E1D3EAF}">
      <dgm:prSet phldrT="[Testo]"/>
      <dgm:spPr/>
      <dgm:t>
        <a:bodyPr/>
        <a:lstStyle/>
        <a:p>
          <a:r>
            <a:rPr lang="it-IT" dirty="0" smtClean="0"/>
            <a:t>Crescita economica</a:t>
          </a:r>
          <a:endParaRPr lang="it-IT" dirty="0"/>
        </a:p>
      </dgm:t>
    </dgm:pt>
    <dgm:pt modelId="{B0706AB2-DBA8-40C7-80AF-9F95A5863568}" type="sibTrans" cxnId="{24CD773C-E7DF-4EBE-9F62-BC64DEF807CF}">
      <dgm:prSet/>
      <dgm:spPr/>
      <dgm:t>
        <a:bodyPr/>
        <a:lstStyle/>
        <a:p>
          <a:endParaRPr lang="it-IT"/>
        </a:p>
      </dgm:t>
    </dgm:pt>
    <dgm:pt modelId="{655CAB1B-CEF0-444A-87C1-1C9AB6DECB22}" type="parTrans" cxnId="{24CD773C-E7DF-4EBE-9F62-BC64DEF807CF}">
      <dgm:prSet/>
      <dgm:spPr/>
      <dgm:t>
        <a:bodyPr/>
        <a:lstStyle/>
        <a:p>
          <a:endParaRPr lang="it-IT"/>
        </a:p>
      </dgm:t>
    </dgm:pt>
    <dgm:pt modelId="{0EB4C327-C688-4DCC-891E-5471433FBA7D}" type="pres">
      <dgm:prSet presAssocID="{2CF9980C-5A81-4F6E-8078-67F9793A3331}" presName="arrowDiagram" presStyleCnt="0">
        <dgm:presLayoutVars>
          <dgm:chMax val="5"/>
          <dgm:dir/>
          <dgm:resizeHandles val="exact"/>
        </dgm:presLayoutVars>
      </dgm:prSet>
      <dgm:spPr/>
    </dgm:pt>
    <dgm:pt modelId="{39827511-F9B8-4ED7-AC08-63EC45087BF3}" type="pres">
      <dgm:prSet presAssocID="{2CF9980C-5A81-4F6E-8078-67F9793A3331}" presName="arrow" presStyleLbl="bgShp" presStyleIdx="0" presStyleCnt="1"/>
      <dgm:spPr>
        <a:solidFill>
          <a:schemeClr val="accent1"/>
        </a:solidFill>
      </dgm:spPr>
    </dgm:pt>
    <dgm:pt modelId="{BF759033-1EA4-4B52-8751-32ECC44294A3}" type="pres">
      <dgm:prSet presAssocID="{2CF9980C-5A81-4F6E-8078-67F9793A3331}" presName="arrowDiagram2" presStyleCnt="0"/>
      <dgm:spPr/>
    </dgm:pt>
    <dgm:pt modelId="{ECEEAE63-B0EA-4C44-A6D1-D801760A1286}" type="pres">
      <dgm:prSet presAssocID="{1E418D65-12E4-491C-844E-18674E1D3EAF}" presName="bullet2a" presStyleLbl="node1" presStyleIdx="0" presStyleCnt="2"/>
      <dgm:spPr/>
    </dgm:pt>
    <dgm:pt modelId="{6E3EF730-565D-45EC-84AC-D87A2332E62B}" type="pres">
      <dgm:prSet presAssocID="{1E418D65-12E4-491C-844E-18674E1D3EAF}" presName="textBox2a" presStyleLbl="revTx" presStyleIdx="0" presStyleCnt="2" custScaleY="464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ECD5A8-FA64-42A9-A1FB-8A4168C533BA}" type="pres">
      <dgm:prSet presAssocID="{914D4E47-2348-478D-B8DE-5062FE8324A6}" presName="bullet2b" presStyleLbl="node1" presStyleIdx="1" presStyleCnt="2"/>
      <dgm:spPr/>
    </dgm:pt>
    <dgm:pt modelId="{9FEAAEF1-3C87-4230-A230-60A7757DC361}" type="pres">
      <dgm:prSet presAssocID="{914D4E47-2348-478D-B8DE-5062FE8324A6}" presName="textBox2b" presStyleLbl="revTx" presStyleIdx="1" presStyleCnt="2" custScaleY="6543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4567BC0-863E-46EC-A7D0-4C5E7453366F}" type="presOf" srcId="{914D4E47-2348-478D-B8DE-5062FE8324A6}" destId="{9FEAAEF1-3C87-4230-A230-60A7757DC361}" srcOrd="0" destOrd="0" presId="urn:microsoft.com/office/officeart/2005/8/layout/arrow2"/>
    <dgm:cxn modelId="{F1E3B9A2-5483-4CFC-8C7D-21C2ABBC96CC}" type="presOf" srcId="{1E418D65-12E4-491C-844E-18674E1D3EAF}" destId="{6E3EF730-565D-45EC-84AC-D87A2332E62B}" srcOrd="0" destOrd="0" presId="urn:microsoft.com/office/officeart/2005/8/layout/arrow2"/>
    <dgm:cxn modelId="{24CD773C-E7DF-4EBE-9F62-BC64DEF807CF}" srcId="{2CF9980C-5A81-4F6E-8078-67F9793A3331}" destId="{1E418D65-12E4-491C-844E-18674E1D3EAF}" srcOrd="0" destOrd="0" parTransId="{655CAB1B-CEF0-444A-87C1-1C9AB6DECB22}" sibTransId="{B0706AB2-DBA8-40C7-80AF-9F95A5863568}"/>
    <dgm:cxn modelId="{6FB537B3-638D-4066-AC84-F4A9B4B71401}" type="presOf" srcId="{2CF9980C-5A81-4F6E-8078-67F9793A3331}" destId="{0EB4C327-C688-4DCC-891E-5471433FBA7D}" srcOrd="0" destOrd="0" presId="urn:microsoft.com/office/officeart/2005/8/layout/arrow2"/>
    <dgm:cxn modelId="{710F75B2-4137-430A-8B8E-15159379E2C5}" srcId="{2CF9980C-5A81-4F6E-8078-67F9793A3331}" destId="{914D4E47-2348-478D-B8DE-5062FE8324A6}" srcOrd="1" destOrd="0" parTransId="{22D03406-5887-48F3-9BEE-0B0FED9FD6F2}" sibTransId="{A5F789AB-4CB8-4FCE-9382-F6F46450BDD7}"/>
    <dgm:cxn modelId="{0CCAAAC3-1376-426A-8042-55E6B7C8ACB0}" type="presParOf" srcId="{0EB4C327-C688-4DCC-891E-5471433FBA7D}" destId="{39827511-F9B8-4ED7-AC08-63EC45087BF3}" srcOrd="0" destOrd="0" presId="urn:microsoft.com/office/officeart/2005/8/layout/arrow2"/>
    <dgm:cxn modelId="{88C09EE4-A5C0-458C-9542-03C4A7CC5E00}" type="presParOf" srcId="{0EB4C327-C688-4DCC-891E-5471433FBA7D}" destId="{BF759033-1EA4-4B52-8751-32ECC44294A3}" srcOrd="1" destOrd="0" presId="urn:microsoft.com/office/officeart/2005/8/layout/arrow2"/>
    <dgm:cxn modelId="{24BF0930-BEE5-4CD3-9FE8-9873A9B66E4F}" type="presParOf" srcId="{BF759033-1EA4-4B52-8751-32ECC44294A3}" destId="{ECEEAE63-B0EA-4C44-A6D1-D801760A1286}" srcOrd="0" destOrd="0" presId="urn:microsoft.com/office/officeart/2005/8/layout/arrow2"/>
    <dgm:cxn modelId="{30040ABD-BEE4-4208-A7C8-24A8EF1A82CC}" type="presParOf" srcId="{BF759033-1EA4-4B52-8751-32ECC44294A3}" destId="{6E3EF730-565D-45EC-84AC-D87A2332E62B}" srcOrd="1" destOrd="0" presId="urn:microsoft.com/office/officeart/2005/8/layout/arrow2"/>
    <dgm:cxn modelId="{E46BAF6A-9B3D-40FD-A6AB-32BAE245A2D3}" type="presParOf" srcId="{BF759033-1EA4-4B52-8751-32ECC44294A3}" destId="{31ECD5A8-FA64-42A9-A1FB-8A4168C533BA}" srcOrd="2" destOrd="0" presId="urn:microsoft.com/office/officeart/2005/8/layout/arrow2"/>
    <dgm:cxn modelId="{8DA4DB06-B756-461D-90AC-35FE2CBC20C9}" type="presParOf" srcId="{BF759033-1EA4-4B52-8751-32ECC44294A3}" destId="{9FEAAEF1-3C87-4230-A230-60A7757DC361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70B7F5-BFC1-4371-9F90-DD5090CBC560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C5F5D7-8DEF-4290-BC93-535849C76169}">
      <dgm:prSet phldrT="[Testo]"/>
      <dgm:spPr/>
      <dgm:t>
        <a:bodyPr/>
        <a:lstStyle/>
        <a:p>
          <a:r>
            <a:rPr lang="it-IT" dirty="0" smtClean="0"/>
            <a:t>Pensionamento</a:t>
          </a:r>
          <a:endParaRPr lang="it-IT" dirty="0"/>
        </a:p>
      </dgm:t>
    </dgm:pt>
    <dgm:pt modelId="{00CB5972-C3C3-409B-A1D8-E5704696C643}" type="parTrans" cxnId="{4E3A7547-4E30-4488-92B7-E1DBAC4ADECA}">
      <dgm:prSet/>
      <dgm:spPr/>
      <dgm:t>
        <a:bodyPr/>
        <a:lstStyle/>
        <a:p>
          <a:endParaRPr lang="it-IT"/>
        </a:p>
      </dgm:t>
    </dgm:pt>
    <dgm:pt modelId="{692CD59D-1F98-463A-932E-6193AA50FE75}" type="sibTrans" cxnId="{4E3A7547-4E30-4488-92B7-E1DBAC4ADECA}">
      <dgm:prSet/>
      <dgm:spPr/>
      <dgm:t>
        <a:bodyPr/>
        <a:lstStyle/>
        <a:p>
          <a:endParaRPr lang="it-IT"/>
        </a:p>
      </dgm:t>
    </dgm:pt>
    <dgm:pt modelId="{280FB352-8230-411C-884A-A972296676C6}">
      <dgm:prSet phldrT="[Testo]"/>
      <dgm:spPr/>
      <dgm:t>
        <a:bodyPr/>
        <a:lstStyle/>
        <a:p>
          <a:r>
            <a:rPr lang="it-IT" dirty="0" smtClean="0"/>
            <a:t>Nuovo ingresso</a:t>
          </a:r>
          <a:endParaRPr lang="it-IT" dirty="0"/>
        </a:p>
      </dgm:t>
    </dgm:pt>
    <dgm:pt modelId="{29510B4C-7CE9-4564-9CB9-27A25160EC80}" type="parTrans" cxnId="{38945B71-74B3-4ACD-A36D-6858AC7A5B9C}">
      <dgm:prSet/>
      <dgm:spPr/>
      <dgm:t>
        <a:bodyPr/>
        <a:lstStyle/>
        <a:p>
          <a:endParaRPr lang="it-IT"/>
        </a:p>
      </dgm:t>
    </dgm:pt>
    <dgm:pt modelId="{96493CC3-0581-4D6B-9E47-C10B3AE28FA9}" type="sibTrans" cxnId="{38945B71-74B3-4ACD-A36D-6858AC7A5B9C}">
      <dgm:prSet/>
      <dgm:spPr/>
      <dgm:t>
        <a:bodyPr/>
        <a:lstStyle/>
        <a:p>
          <a:endParaRPr lang="it-IT"/>
        </a:p>
      </dgm:t>
    </dgm:pt>
    <dgm:pt modelId="{8C3E96DD-09E2-4F8C-9138-B0A162A25B83}" type="pres">
      <dgm:prSet presAssocID="{9170B7F5-BFC1-4371-9F90-DD5090CBC56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EFED7D6-EC86-441C-9DEF-11FB52CD5C49}" type="pres">
      <dgm:prSet presAssocID="{9170B7F5-BFC1-4371-9F90-DD5090CBC560}" presName="ribbon" presStyleLbl="node1" presStyleIdx="0" presStyleCnt="1"/>
      <dgm:spPr/>
    </dgm:pt>
    <dgm:pt modelId="{EA1CE557-1AF0-41D1-94DE-45E8075EF4FA}" type="pres">
      <dgm:prSet presAssocID="{9170B7F5-BFC1-4371-9F90-DD5090CBC56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A2BACD-BA33-49DC-A775-CF397B950310}" type="pres">
      <dgm:prSet presAssocID="{9170B7F5-BFC1-4371-9F90-DD5090CBC56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AE8725C-CC9E-4306-838E-6809A811CEB3}" type="presOf" srcId="{280FB352-8230-411C-884A-A972296676C6}" destId="{3AA2BACD-BA33-49DC-A775-CF397B950310}" srcOrd="0" destOrd="0" presId="urn:microsoft.com/office/officeart/2005/8/layout/arrow6"/>
    <dgm:cxn modelId="{964AEA8B-34C8-4CDC-A928-3FF501E94BFE}" type="presOf" srcId="{9170B7F5-BFC1-4371-9F90-DD5090CBC560}" destId="{8C3E96DD-09E2-4F8C-9138-B0A162A25B83}" srcOrd="0" destOrd="0" presId="urn:microsoft.com/office/officeart/2005/8/layout/arrow6"/>
    <dgm:cxn modelId="{38945B71-74B3-4ACD-A36D-6858AC7A5B9C}" srcId="{9170B7F5-BFC1-4371-9F90-DD5090CBC560}" destId="{280FB352-8230-411C-884A-A972296676C6}" srcOrd="1" destOrd="0" parTransId="{29510B4C-7CE9-4564-9CB9-27A25160EC80}" sibTransId="{96493CC3-0581-4D6B-9E47-C10B3AE28FA9}"/>
    <dgm:cxn modelId="{4E3A7547-4E30-4488-92B7-E1DBAC4ADECA}" srcId="{9170B7F5-BFC1-4371-9F90-DD5090CBC560}" destId="{71C5F5D7-8DEF-4290-BC93-535849C76169}" srcOrd="0" destOrd="0" parTransId="{00CB5972-C3C3-409B-A1D8-E5704696C643}" sibTransId="{692CD59D-1F98-463A-932E-6193AA50FE75}"/>
    <dgm:cxn modelId="{7691C11E-23B7-457B-B020-87C7F28B6590}" type="presOf" srcId="{71C5F5D7-8DEF-4290-BC93-535849C76169}" destId="{EA1CE557-1AF0-41D1-94DE-45E8075EF4FA}" srcOrd="0" destOrd="0" presId="urn:microsoft.com/office/officeart/2005/8/layout/arrow6"/>
    <dgm:cxn modelId="{AE1F6178-DD52-4AE9-AF04-98506821E2C0}" type="presParOf" srcId="{8C3E96DD-09E2-4F8C-9138-B0A162A25B83}" destId="{5EFED7D6-EC86-441C-9DEF-11FB52CD5C49}" srcOrd="0" destOrd="0" presId="urn:microsoft.com/office/officeart/2005/8/layout/arrow6"/>
    <dgm:cxn modelId="{64556349-4BA9-4757-AE51-40A1B5AFB157}" type="presParOf" srcId="{8C3E96DD-09E2-4F8C-9138-B0A162A25B83}" destId="{EA1CE557-1AF0-41D1-94DE-45E8075EF4FA}" srcOrd="1" destOrd="0" presId="urn:microsoft.com/office/officeart/2005/8/layout/arrow6"/>
    <dgm:cxn modelId="{1D47B6EF-E4F3-45DF-BA62-517B08E3DA52}" type="presParOf" srcId="{8C3E96DD-09E2-4F8C-9138-B0A162A25B83}" destId="{3AA2BACD-BA33-49DC-A775-CF397B95031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45DF94-E792-4EAF-B0F0-174D33E51189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04304BC3-A537-4AC1-81AE-B9B8F67B835B}">
      <dgm:prSet phldrT="[Testo]" custT="1"/>
      <dgm:spPr/>
      <dgm:t>
        <a:bodyPr/>
        <a:lstStyle/>
        <a:p>
          <a:r>
            <a:rPr lang="it-IT" sz="2000" dirty="0" smtClean="0"/>
            <a:t>SETTORE: Informatica e telecomunicazioni</a:t>
          </a:r>
          <a:endParaRPr lang="it-IT" sz="2000" dirty="0"/>
        </a:p>
      </dgm:t>
    </dgm:pt>
    <dgm:pt modelId="{3A4AFF02-708A-41AA-9DD2-4E5C5E22DD45}" type="parTrans" cxnId="{9BCD9865-4C77-4E1F-8490-108DB113C829}">
      <dgm:prSet/>
      <dgm:spPr/>
      <dgm:t>
        <a:bodyPr/>
        <a:lstStyle/>
        <a:p>
          <a:endParaRPr lang="it-IT" sz="3600"/>
        </a:p>
      </dgm:t>
    </dgm:pt>
    <dgm:pt modelId="{F0E27912-D9AB-4663-ABD3-4773C8212225}" type="sibTrans" cxnId="{9BCD9865-4C77-4E1F-8490-108DB113C829}">
      <dgm:prSet/>
      <dgm:spPr/>
      <dgm:t>
        <a:bodyPr/>
        <a:lstStyle/>
        <a:p>
          <a:endParaRPr lang="it-IT" sz="3600"/>
        </a:p>
      </dgm:t>
    </dgm:pt>
    <dgm:pt modelId="{2B769517-ECFD-4339-A38C-A98986E35DA4}">
      <dgm:prSet phldrT="[Testo]" custT="1"/>
      <dgm:spPr>
        <a:solidFill>
          <a:schemeClr val="accent6"/>
        </a:solidFill>
      </dgm:spPr>
      <dgm:t>
        <a:bodyPr/>
        <a:lstStyle/>
        <a:p>
          <a:r>
            <a:rPr lang="it-IT" sz="1600" b="1" dirty="0" smtClean="0"/>
            <a:t>EXPANSION DEMAND</a:t>
          </a:r>
        </a:p>
        <a:p>
          <a:r>
            <a:rPr lang="it-IT" sz="1600" b="1" dirty="0" smtClean="0">
              <a:solidFill>
                <a:schemeClr val="bg1"/>
              </a:solidFill>
            </a:rPr>
            <a:t>Scenario A    77.400</a:t>
          </a:r>
        </a:p>
        <a:p>
          <a:r>
            <a:rPr lang="it-IT" sz="1600" b="1" dirty="0" smtClean="0">
              <a:solidFill>
                <a:schemeClr val="bg1"/>
              </a:solidFill>
            </a:rPr>
            <a:t>Scenario B  91.700</a:t>
          </a:r>
        </a:p>
      </dgm:t>
    </dgm:pt>
    <dgm:pt modelId="{9F1529CC-4F27-48CC-803E-F0956485E6BD}" type="parTrans" cxnId="{197038AE-A19C-4F00-BF3B-944E6C0C87D2}">
      <dgm:prSet/>
      <dgm:spPr>
        <a:solidFill>
          <a:schemeClr val="accent6"/>
        </a:solidFill>
      </dgm:spPr>
      <dgm:t>
        <a:bodyPr/>
        <a:lstStyle/>
        <a:p>
          <a:endParaRPr lang="it-IT" sz="3600"/>
        </a:p>
      </dgm:t>
    </dgm:pt>
    <dgm:pt modelId="{07D25EA6-5104-44E1-BF5A-BA0FDE4D714E}" type="sibTrans" cxnId="{197038AE-A19C-4F00-BF3B-944E6C0C87D2}">
      <dgm:prSet/>
      <dgm:spPr/>
      <dgm:t>
        <a:bodyPr/>
        <a:lstStyle/>
        <a:p>
          <a:endParaRPr lang="it-IT" sz="3600"/>
        </a:p>
      </dgm:t>
    </dgm:pt>
    <dgm:pt modelId="{4038F9BE-A1DA-4E1B-80CF-8E6647F3EA61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1600" b="1" cap="none" spc="0" dirty="0" smtClean="0">
              <a:ln w="0"/>
              <a:solidFill>
                <a:schemeClr val="bg1"/>
              </a:solidFill>
              <a:effectLst/>
            </a:rPr>
            <a:t>REPLACEMENT DEMAND </a:t>
          </a:r>
        </a:p>
        <a:p>
          <a:r>
            <a:rPr lang="it-IT" sz="1600" b="1" cap="none" spc="0" dirty="0" smtClean="0">
              <a:ln w="0"/>
              <a:solidFill>
                <a:schemeClr val="bg1"/>
              </a:solidFill>
              <a:effectLst/>
            </a:rPr>
            <a:t>45.400 </a:t>
          </a:r>
        </a:p>
      </dgm:t>
    </dgm:pt>
    <dgm:pt modelId="{C41EDD8D-245E-4857-89AA-B673F23C6A44}" type="parTrans" cxnId="{398D4BD8-B259-4F1B-B6F7-13050269F5D8}">
      <dgm:prSet/>
      <dgm:spPr>
        <a:solidFill>
          <a:schemeClr val="accent6"/>
        </a:solidFill>
      </dgm:spPr>
      <dgm:t>
        <a:bodyPr/>
        <a:lstStyle/>
        <a:p>
          <a:endParaRPr lang="it-IT" sz="3600"/>
        </a:p>
      </dgm:t>
    </dgm:pt>
    <dgm:pt modelId="{3177692D-AC9F-4CA9-910F-669F82F3A4F6}" type="sibTrans" cxnId="{398D4BD8-B259-4F1B-B6F7-13050269F5D8}">
      <dgm:prSet/>
      <dgm:spPr/>
      <dgm:t>
        <a:bodyPr/>
        <a:lstStyle/>
        <a:p>
          <a:endParaRPr lang="it-IT" sz="3600"/>
        </a:p>
      </dgm:t>
    </dgm:pt>
    <dgm:pt modelId="{B864FCF7-11E4-4190-B615-A9A53A91F4CD}" type="pres">
      <dgm:prSet presAssocID="{9F45DF94-E792-4EAF-B0F0-174D33E511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4251291-1EE3-4046-90CB-3FA50DED0252}" type="pres">
      <dgm:prSet presAssocID="{04304BC3-A537-4AC1-81AE-B9B8F67B835B}" presName="hierRoot1" presStyleCnt="0">
        <dgm:presLayoutVars>
          <dgm:hierBranch val="init"/>
        </dgm:presLayoutVars>
      </dgm:prSet>
      <dgm:spPr/>
    </dgm:pt>
    <dgm:pt modelId="{E7875027-4D57-4C26-9AA7-2B1456434217}" type="pres">
      <dgm:prSet presAssocID="{04304BC3-A537-4AC1-81AE-B9B8F67B835B}" presName="rootComposite1" presStyleCnt="0"/>
      <dgm:spPr/>
    </dgm:pt>
    <dgm:pt modelId="{CEFD8B58-E925-494E-B9BC-EE8523EEA099}" type="pres">
      <dgm:prSet presAssocID="{04304BC3-A537-4AC1-81AE-B9B8F67B835B}" presName="rootText1" presStyleLbl="node0" presStyleIdx="0" presStyleCnt="1" custScaleX="14042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E95E19B-44E9-4F72-900D-F2A22D732CB0}" type="pres">
      <dgm:prSet presAssocID="{04304BC3-A537-4AC1-81AE-B9B8F67B835B}" presName="rootConnector1" presStyleLbl="node1" presStyleIdx="0" presStyleCnt="0"/>
      <dgm:spPr/>
      <dgm:t>
        <a:bodyPr/>
        <a:lstStyle/>
        <a:p>
          <a:endParaRPr lang="it-IT"/>
        </a:p>
      </dgm:t>
    </dgm:pt>
    <dgm:pt modelId="{C89C4F17-53D6-4759-B686-9CF0A2788382}" type="pres">
      <dgm:prSet presAssocID="{04304BC3-A537-4AC1-81AE-B9B8F67B835B}" presName="hierChild2" presStyleCnt="0"/>
      <dgm:spPr/>
    </dgm:pt>
    <dgm:pt modelId="{E7CA04EC-F4DB-4CD2-B4AF-3C6DEC296858}" type="pres">
      <dgm:prSet presAssocID="{9F1529CC-4F27-48CC-803E-F0956485E6BD}" presName="Name37" presStyleLbl="parChTrans1D2" presStyleIdx="0" presStyleCnt="2"/>
      <dgm:spPr/>
      <dgm:t>
        <a:bodyPr/>
        <a:lstStyle/>
        <a:p>
          <a:endParaRPr lang="it-IT"/>
        </a:p>
      </dgm:t>
    </dgm:pt>
    <dgm:pt modelId="{2299A8D3-1F03-4778-A728-BF50B5C0670A}" type="pres">
      <dgm:prSet presAssocID="{2B769517-ECFD-4339-A38C-A98986E35DA4}" presName="hierRoot2" presStyleCnt="0">
        <dgm:presLayoutVars>
          <dgm:hierBranch val="init"/>
        </dgm:presLayoutVars>
      </dgm:prSet>
      <dgm:spPr/>
    </dgm:pt>
    <dgm:pt modelId="{67AECE48-0EAD-465D-A339-CCB118D38349}" type="pres">
      <dgm:prSet presAssocID="{2B769517-ECFD-4339-A38C-A98986E35DA4}" presName="rootComposite" presStyleCnt="0"/>
      <dgm:spPr/>
    </dgm:pt>
    <dgm:pt modelId="{C8B8C0D9-E742-4CF8-B394-F8BA4CC8B035}" type="pres">
      <dgm:prSet presAssocID="{2B769517-ECFD-4339-A38C-A98986E35DA4}" presName="rootText" presStyleLbl="node2" presStyleIdx="0" presStyleCnt="2" custScaleX="191292" custScaleY="15701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B39347C-2DF2-4467-9824-EBD2AA0BF48E}" type="pres">
      <dgm:prSet presAssocID="{2B769517-ECFD-4339-A38C-A98986E35DA4}" presName="rootConnector" presStyleLbl="node2" presStyleIdx="0" presStyleCnt="2"/>
      <dgm:spPr/>
      <dgm:t>
        <a:bodyPr/>
        <a:lstStyle/>
        <a:p>
          <a:endParaRPr lang="it-IT"/>
        </a:p>
      </dgm:t>
    </dgm:pt>
    <dgm:pt modelId="{3BC40B9F-AE0A-442F-B1FE-6D8FB23FD0C0}" type="pres">
      <dgm:prSet presAssocID="{2B769517-ECFD-4339-A38C-A98986E35DA4}" presName="hierChild4" presStyleCnt="0"/>
      <dgm:spPr/>
    </dgm:pt>
    <dgm:pt modelId="{8FA26C79-D934-4CB4-A86E-7392BF805F2D}" type="pres">
      <dgm:prSet presAssocID="{2B769517-ECFD-4339-A38C-A98986E35DA4}" presName="hierChild5" presStyleCnt="0"/>
      <dgm:spPr/>
    </dgm:pt>
    <dgm:pt modelId="{570A7112-B86F-407B-8D4F-13DC58EE4775}" type="pres">
      <dgm:prSet presAssocID="{C41EDD8D-245E-4857-89AA-B673F23C6A44}" presName="Name37" presStyleLbl="parChTrans1D2" presStyleIdx="1" presStyleCnt="2"/>
      <dgm:spPr/>
      <dgm:t>
        <a:bodyPr/>
        <a:lstStyle/>
        <a:p>
          <a:endParaRPr lang="it-IT"/>
        </a:p>
      </dgm:t>
    </dgm:pt>
    <dgm:pt modelId="{F19BA9E6-C066-4D07-8069-C038B02F245A}" type="pres">
      <dgm:prSet presAssocID="{4038F9BE-A1DA-4E1B-80CF-8E6647F3EA61}" presName="hierRoot2" presStyleCnt="0">
        <dgm:presLayoutVars>
          <dgm:hierBranch val="init"/>
        </dgm:presLayoutVars>
      </dgm:prSet>
      <dgm:spPr/>
    </dgm:pt>
    <dgm:pt modelId="{1C86E3BE-3F82-4643-8BBB-0249AAD9A3A2}" type="pres">
      <dgm:prSet presAssocID="{4038F9BE-A1DA-4E1B-80CF-8E6647F3EA61}" presName="rootComposite" presStyleCnt="0"/>
      <dgm:spPr/>
    </dgm:pt>
    <dgm:pt modelId="{71A5EE2B-5ED5-47E6-ABD4-826BB8C4D930}" type="pres">
      <dgm:prSet presAssocID="{4038F9BE-A1DA-4E1B-80CF-8E6647F3EA61}" presName="rootText" presStyleLbl="node2" presStyleIdx="1" presStyleCnt="2" custScaleX="110271" custScaleY="11513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2880429-75CE-4882-8F89-5C02F54651BA}" type="pres">
      <dgm:prSet presAssocID="{4038F9BE-A1DA-4E1B-80CF-8E6647F3EA61}" presName="rootConnector" presStyleLbl="node2" presStyleIdx="1" presStyleCnt="2"/>
      <dgm:spPr/>
      <dgm:t>
        <a:bodyPr/>
        <a:lstStyle/>
        <a:p>
          <a:endParaRPr lang="it-IT"/>
        </a:p>
      </dgm:t>
    </dgm:pt>
    <dgm:pt modelId="{F71C3869-18A4-4FDF-ABB4-779F567DF19B}" type="pres">
      <dgm:prSet presAssocID="{4038F9BE-A1DA-4E1B-80CF-8E6647F3EA61}" presName="hierChild4" presStyleCnt="0"/>
      <dgm:spPr/>
    </dgm:pt>
    <dgm:pt modelId="{A9FD25FC-CFBE-42B8-8359-7638FF396471}" type="pres">
      <dgm:prSet presAssocID="{4038F9BE-A1DA-4E1B-80CF-8E6647F3EA61}" presName="hierChild5" presStyleCnt="0"/>
      <dgm:spPr/>
    </dgm:pt>
    <dgm:pt modelId="{9D8E446A-AE07-4594-B29D-A20D79A85E21}" type="pres">
      <dgm:prSet presAssocID="{04304BC3-A537-4AC1-81AE-B9B8F67B835B}" presName="hierChild3" presStyleCnt="0"/>
      <dgm:spPr/>
    </dgm:pt>
  </dgm:ptLst>
  <dgm:cxnLst>
    <dgm:cxn modelId="{398D4BD8-B259-4F1B-B6F7-13050269F5D8}" srcId="{04304BC3-A537-4AC1-81AE-B9B8F67B835B}" destId="{4038F9BE-A1DA-4E1B-80CF-8E6647F3EA61}" srcOrd="1" destOrd="0" parTransId="{C41EDD8D-245E-4857-89AA-B673F23C6A44}" sibTransId="{3177692D-AC9F-4CA9-910F-669F82F3A4F6}"/>
    <dgm:cxn modelId="{197038AE-A19C-4F00-BF3B-944E6C0C87D2}" srcId="{04304BC3-A537-4AC1-81AE-B9B8F67B835B}" destId="{2B769517-ECFD-4339-A38C-A98986E35DA4}" srcOrd="0" destOrd="0" parTransId="{9F1529CC-4F27-48CC-803E-F0956485E6BD}" sibTransId="{07D25EA6-5104-44E1-BF5A-BA0FDE4D714E}"/>
    <dgm:cxn modelId="{BC32A8EB-C925-4941-8D9A-94614BB0244A}" type="presOf" srcId="{4038F9BE-A1DA-4E1B-80CF-8E6647F3EA61}" destId="{A2880429-75CE-4882-8F89-5C02F54651BA}" srcOrd="1" destOrd="0" presId="urn:microsoft.com/office/officeart/2005/8/layout/orgChart1"/>
    <dgm:cxn modelId="{5B32BC67-9001-4B18-A35A-B01AEDE78647}" type="presOf" srcId="{9F1529CC-4F27-48CC-803E-F0956485E6BD}" destId="{E7CA04EC-F4DB-4CD2-B4AF-3C6DEC296858}" srcOrd="0" destOrd="0" presId="urn:microsoft.com/office/officeart/2005/8/layout/orgChart1"/>
    <dgm:cxn modelId="{5B83E77C-E951-479C-BAE1-EC58BE538570}" type="presOf" srcId="{9F45DF94-E792-4EAF-B0F0-174D33E51189}" destId="{B864FCF7-11E4-4190-B615-A9A53A91F4CD}" srcOrd="0" destOrd="0" presId="urn:microsoft.com/office/officeart/2005/8/layout/orgChart1"/>
    <dgm:cxn modelId="{8EBCCD51-939E-478F-9860-14E4ABA339D9}" type="presOf" srcId="{2B769517-ECFD-4339-A38C-A98986E35DA4}" destId="{CB39347C-2DF2-4467-9824-EBD2AA0BF48E}" srcOrd="1" destOrd="0" presId="urn:microsoft.com/office/officeart/2005/8/layout/orgChart1"/>
    <dgm:cxn modelId="{A181E17C-C2B0-4DEA-8375-17444D02811E}" type="presOf" srcId="{C41EDD8D-245E-4857-89AA-B673F23C6A44}" destId="{570A7112-B86F-407B-8D4F-13DC58EE4775}" srcOrd="0" destOrd="0" presId="urn:microsoft.com/office/officeart/2005/8/layout/orgChart1"/>
    <dgm:cxn modelId="{CC88C451-BBAA-448E-A07E-8869E47FD8FE}" type="presOf" srcId="{04304BC3-A537-4AC1-81AE-B9B8F67B835B}" destId="{4E95E19B-44E9-4F72-900D-F2A22D732CB0}" srcOrd="1" destOrd="0" presId="urn:microsoft.com/office/officeart/2005/8/layout/orgChart1"/>
    <dgm:cxn modelId="{9BCD9865-4C77-4E1F-8490-108DB113C829}" srcId="{9F45DF94-E792-4EAF-B0F0-174D33E51189}" destId="{04304BC3-A537-4AC1-81AE-B9B8F67B835B}" srcOrd="0" destOrd="0" parTransId="{3A4AFF02-708A-41AA-9DD2-4E5C5E22DD45}" sibTransId="{F0E27912-D9AB-4663-ABD3-4773C8212225}"/>
    <dgm:cxn modelId="{2C24087E-F5EB-4E45-B716-163015EA8D7B}" type="presOf" srcId="{04304BC3-A537-4AC1-81AE-B9B8F67B835B}" destId="{CEFD8B58-E925-494E-B9BC-EE8523EEA099}" srcOrd="0" destOrd="0" presId="urn:microsoft.com/office/officeart/2005/8/layout/orgChart1"/>
    <dgm:cxn modelId="{132C053D-47E8-4533-9535-EBBF4353F9CA}" type="presOf" srcId="{2B769517-ECFD-4339-A38C-A98986E35DA4}" destId="{C8B8C0D9-E742-4CF8-B394-F8BA4CC8B035}" srcOrd="0" destOrd="0" presId="urn:microsoft.com/office/officeart/2005/8/layout/orgChart1"/>
    <dgm:cxn modelId="{83FECDDF-0519-478B-9FA0-84D564F4875C}" type="presOf" srcId="{4038F9BE-A1DA-4E1B-80CF-8E6647F3EA61}" destId="{71A5EE2B-5ED5-47E6-ABD4-826BB8C4D930}" srcOrd="0" destOrd="0" presId="urn:microsoft.com/office/officeart/2005/8/layout/orgChart1"/>
    <dgm:cxn modelId="{5D86B57F-C458-4773-A3A0-4BDE1CBA587A}" type="presParOf" srcId="{B864FCF7-11E4-4190-B615-A9A53A91F4CD}" destId="{94251291-1EE3-4046-90CB-3FA50DED0252}" srcOrd="0" destOrd="0" presId="urn:microsoft.com/office/officeart/2005/8/layout/orgChart1"/>
    <dgm:cxn modelId="{0654ADBF-406E-4F7D-8C37-A86D9F5FFDFD}" type="presParOf" srcId="{94251291-1EE3-4046-90CB-3FA50DED0252}" destId="{E7875027-4D57-4C26-9AA7-2B1456434217}" srcOrd="0" destOrd="0" presId="urn:microsoft.com/office/officeart/2005/8/layout/orgChart1"/>
    <dgm:cxn modelId="{5D885D6C-A6CC-405D-A2DC-2B3567851DC4}" type="presParOf" srcId="{E7875027-4D57-4C26-9AA7-2B1456434217}" destId="{CEFD8B58-E925-494E-B9BC-EE8523EEA099}" srcOrd="0" destOrd="0" presId="urn:microsoft.com/office/officeart/2005/8/layout/orgChart1"/>
    <dgm:cxn modelId="{F26286AA-BD73-4068-8B2B-B1EBCD153287}" type="presParOf" srcId="{E7875027-4D57-4C26-9AA7-2B1456434217}" destId="{4E95E19B-44E9-4F72-900D-F2A22D732CB0}" srcOrd="1" destOrd="0" presId="urn:microsoft.com/office/officeart/2005/8/layout/orgChart1"/>
    <dgm:cxn modelId="{D9864F69-DFC8-4787-AFE5-73A904173F3C}" type="presParOf" srcId="{94251291-1EE3-4046-90CB-3FA50DED0252}" destId="{C89C4F17-53D6-4759-B686-9CF0A2788382}" srcOrd="1" destOrd="0" presId="urn:microsoft.com/office/officeart/2005/8/layout/orgChart1"/>
    <dgm:cxn modelId="{B5313D69-5FB6-46F8-B163-432ACF29D1BC}" type="presParOf" srcId="{C89C4F17-53D6-4759-B686-9CF0A2788382}" destId="{E7CA04EC-F4DB-4CD2-B4AF-3C6DEC296858}" srcOrd="0" destOrd="0" presId="urn:microsoft.com/office/officeart/2005/8/layout/orgChart1"/>
    <dgm:cxn modelId="{3EA8A282-AFF3-407D-B53F-BDE67859F970}" type="presParOf" srcId="{C89C4F17-53D6-4759-B686-9CF0A2788382}" destId="{2299A8D3-1F03-4778-A728-BF50B5C0670A}" srcOrd="1" destOrd="0" presId="urn:microsoft.com/office/officeart/2005/8/layout/orgChart1"/>
    <dgm:cxn modelId="{B85DC933-2348-4DF5-AD6D-9D09DF03F356}" type="presParOf" srcId="{2299A8D3-1F03-4778-A728-BF50B5C0670A}" destId="{67AECE48-0EAD-465D-A339-CCB118D38349}" srcOrd="0" destOrd="0" presId="urn:microsoft.com/office/officeart/2005/8/layout/orgChart1"/>
    <dgm:cxn modelId="{3CA04C41-B471-4682-902C-DD053101389F}" type="presParOf" srcId="{67AECE48-0EAD-465D-A339-CCB118D38349}" destId="{C8B8C0D9-E742-4CF8-B394-F8BA4CC8B035}" srcOrd="0" destOrd="0" presId="urn:microsoft.com/office/officeart/2005/8/layout/orgChart1"/>
    <dgm:cxn modelId="{2F785BFD-35AA-4114-8D0C-19EA00823756}" type="presParOf" srcId="{67AECE48-0EAD-465D-A339-CCB118D38349}" destId="{CB39347C-2DF2-4467-9824-EBD2AA0BF48E}" srcOrd="1" destOrd="0" presId="urn:microsoft.com/office/officeart/2005/8/layout/orgChart1"/>
    <dgm:cxn modelId="{3F575154-5BA4-4BC7-BDF6-0CA87EE97E42}" type="presParOf" srcId="{2299A8D3-1F03-4778-A728-BF50B5C0670A}" destId="{3BC40B9F-AE0A-442F-B1FE-6D8FB23FD0C0}" srcOrd="1" destOrd="0" presId="urn:microsoft.com/office/officeart/2005/8/layout/orgChart1"/>
    <dgm:cxn modelId="{A43E7F5C-EAF4-4839-BA44-B5E23B3A5586}" type="presParOf" srcId="{2299A8D3-1F03-4778-A728-BF50B5C0670A}" destId="{8FA26C79-D934-4CB4-A86E-7392BF805F2D}" srcOrd="2" destOrd="0" presId="urn:microsoft.com/office/officeart/2005/8/layout/orgChart1"/>
    <dgm:cxn modelId="{AECEB208-F2B1-4384-9889-34B47A91EE61}" type="presParOf" srcId="{C89C4F17-53D6-4759-B686-9CF0A2788382}" destId="{570A7112-B86F-407B-8D4F-13DC58EE4775}" srcOrd="2" destOrd="0" presId="urn:microsoft.com/office/officeart/2005/8/layout/orgChart1"/>
    <dgm:cxn modelId="{C8D98942-4AE5-42A6-A022-4CDF83A656F7}" type="presParOf" srcId="{C89C4F17-53D6-4759-B686-9CF0A2788382}" destId="{F19BA9E6-C066-4D07-8069-C038B02F245A}" srcOrd="3" destOrd="0" presId="urn:microsoft.com/office/officeart/2005/8/layout/orgChart1"/>
    <dgm:cxn modelId="{E7468CE2-A5A0-40ED-96E1-FD50A3654A1F}" type="presParOf" srcId="{F19BA9E6-C066-4D07-8069-C038B02F245A}" destId="{1C86E3BE-3F82-4643-8BBB-0249AAD9A3A2}" srcOrd="0" destOrd="0" presId="urn:microsoft.com/office/officeart/2005/8/layout/orgChart1"/>
    <dgm:cxn modelId="{DBE294F8-19DC-4BDE-A9C7-7DC28F9F86B0}" type="presParOf" srcId="{1C86E3BE-3F82-4643-8BBB-0249AAD9A3A2}" destId="{71A5EE2B-5ED5-47E6-ABD4-826BB8C4D930}" srcOrd="0" destOrd="0" presId="urn:microsoft.com/office/officeart/2005/8/layout/orgChart1"/>
    <dgm:cxn modelId="{1F071964-C916-449F-8D63-C00CED322AE0}" type="presParOf" srcId="{1C86E3BE-3F82-4643-8BBB-0249AAD9A3A2}" destId="{A2880429-75CE-4882-8F89-5C02F54651BA}" srcOrd="1" destOrd="0" presId="urn:microsoft.com/office/officeart/2005/8/layout/orgChart1"/>
    <dgm:cxn modelId="{0B968073-D052-4B89-8D03-1FD6227101F1}" type="presParOf" srcId="{F19BA9E6-C066-4D07-8069-C038B02F245A}" destId="{F71C3869-18A4-4FDF-ABB4-779F567DF19B}" srcOrd="1" destOrd="0" presId="urn:microsoft.com/office/officeart/2005/8/layout/orgChart1"/>
    <dgm:cxn modelId="{BE7911B8-74DF-4797-8D78-452936968320}" type="presParOf" srcId="{F19BA9E6-C066-4D07-8069-C038B02F245A}" destId="{A9FD25FC-CFBE-42B8-8359-7638FF396471}" srcOrd="2" destOrd="0" presId="urn:microsoft.com/office/officeart/2005/8/layout/orgChart1"/>
    <dgm:cxn modelId="{139B6E1E-1093-4620-8BED-2FE1B323F223}" type="presParOf" srcId="{94251291-1EE3-4046-90CB-3FA50DED0252}" destId="{9D8E446A-AE07-4594-B29D-A20D79A85E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27511-F9B8-4ED7-AC08-63EC45087BF3}">
      <dsp:nvSpPr>
        <dsp:cNvPr id="0" name=""/>
        <dsp:cNvSpPr/>
      </dsp:nvSpPr>
      <dsp:spPr>
        <a:xfrm>
          <a:off x="0" y="273868"/>
          <a:ext cx="2514599" cy="15716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EAE63-B0EA-4C44-A6D1-D801760A1286}">
      <dsp:nvSpPr>
        <dsp:cNvPr id="0" name=""/>
        <dsp:cNvSpPr/>
      </dsp:nvSpPr>
      <dsp:spPr>
        <a:xfrm>
          <a:off x="584644" y="1130404"/>
          <a:ext cx="88011" cy="88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EF730-565D-45EC-84AC-D87A2332E62B}">
      <dsp:nvSpPr>
        <dsp:cNvPr id="0" name=""/>
        <dsp:cNvSpPr/>
      </dsp:nvSpPr>
      <dsp:spPr>
        <a:xfrm>
          <a:off x="628649" y="1354213"/>
          <a:ext cx="817245" cy="31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635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Crescita economica</a:t>
          </a:r>
          <a:endParaRPr lang="it-IT" sz="1000" kern="1200" dirty="0"/>
        </a:p>
      </dsp:txBody>
      <dsp:txXfrm>
        <a:off x="628649" y="1354213"/>
        <a:ext cx="817245" cy="311476"/>
      </dsp:txXfrm>
    </dsp:sp>
    <dsp:sp modelId="{31ECD5A8-FA64-42A9-A1FB-8A4168C533BA}">
      <dsp:nvSpPr>
        <dsp:cNvPr id="0" name=""/>
        <dsp:cNvSpPr/>
      </dsp:nvSpPr>
      <dsp:spPr>
        <a:xfrm>
          <a:off x="1395603" y="729639"/>
          <a:ext cx="150876" cy="150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AAEF1-3C87-4230-A230-60A7757DC361}">
      <dsp:nvSpPr>
        <dsp:cNvPr id="0" name=""/>
        <dsp:cNvSpPr/>
      </dsp:nvSpPr>
      <dsp:spPr>
        <a:xfrm>
          <a:off x="1471041" y="984882"/>
          <a:ext cx="817245" cy="680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46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Crescita occupazionale</a:t>
          </a:r>
          <a:endParaRPr lang="it-IT" sz="1000" kern="1200" dirty="0"/>
        </a:p>
      </dsp:txBody>
      <dsp:txXfrm>
        <a:off x="1471041" y="984882"/>
        <a:ext cx="817245" cy="680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ED7D6-EC86-441C-9DEF-11FB52CD5C49}">
      <dsp:nvSpPr>
        <dsp:cNvPr id="0" name=""/>
        <dsp:cNvSpPr/>
      </dsp:nvSpPr>
      <dsp:spPr>
        <a:xfrm>
          <a:off x="0" y="308952"/>
          <a:ext cx="3581400" cy="143256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CE557-1AF0-41D1-94DE-45E8075EF4FA}">
      <dsp:nvSpPr>
        <dsp:cNvPr id="0" name=""/>
        <dsp:cNvSpPr/>
      </dsp:nvSpPr>
      <dsp:spPr>
        <a:xfrm>
          <a:off x="429767" y="559650"/>
          <a:ext cx="1181862" cy="7019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Pensionamento</a:t>
          </a:r>
          <a:endParaRPr lang="it-IT" sz="1400" kern="1200" dirty="0"/>
        </a:p>
      </dsp:txBody>
      <dsp:txXfrm>
        <a:off x="429767" y="559650"/>
        <a:ext cx="1181862" cy="701954"/>
      </dsp:txXfrm>
    </dsp:sp>
    <dsp:sp modelId="{3AA2BACD-BA33-49DC-A775-CF397B950310}">
      <dsp:nvSpPr>
        <dsp:cNvPr id="0" name=""/>
        <dsp:cNvSpPr/>
      </dsp:nvSpPr>
      <dsp:spPr>
        <a:xfrm>
          <a:off x="1790700" y="788860"/>
          <a:ext cx="1396746" cy="7019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Nuovo ingresso</a:t>
          </a:r>
          <a:endParaRPr lang="it-IT" sz="1400" kern="1200" dirty="0"/>
        </a:p>
      </dsp:txBody>
      <dsp:txXfrm>
        <a:off x="1790700" y="788860"/>
        <a:ext cx="1396746" cy="701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A7112-B86F-407B-8D4F-13DC58EE4775}">
      <dsp:nvSpPr>
        <dsp:cNvPr id="0" name=""/>
        <dsp:cNvSpPr/>
      </dsp:nvSpPr>
      <dsp:spPr>
        <a:xfrm>
          <a:off x="4000500" y="943105"/>
          <a:ext cx="2000853" cy="395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25"/>
              </a:lnTo>
              <a:lnTo>
                <a:pt x="2000853" y="197925"/>
              </a:lnTo>
              <a:lnTo>
                <a:pt x="2000853" y="39585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A04EC-F4DB-4CD2-B4AF-3C6DEC296858}">
      <dsp:nvSpPr>
        <dsp:cNvPr id="0" name=""/>
        <dsp:cNvSpPr/>
      </dsp:nvSpPr>
      <dsp:spPr>
        <a:xfrm>
          <a:off x="2763270" y="943105"/>
          <a:ext cx="1237229" cy="395850"/>
        </a:xfrm>
        <a:custGeom>
          <a:avLst/>
          <a:gdLst/>
          <a:ahLst/>
          <a:cxnLst/>
          <a:rect l="0" t="0" r="0" b="0"/>
          <a:pathLst>
            <a:path>
              <a:moveTo>
                <a:pt x="1237229" y="0"/>
              </a:moveTo>
              <a:lnTo>
                <a:pt x="1237229" y="197925"/>
              </a:lnTo>
              <a:lnTo>
                <a:pt x="0" y="197925"/>
              </a:lnTo>
              <a:lnTo>
                <a:pt x="0" y="39585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D8B58-E925-494E-B9BC-EE8523EEA099}">
      <dsp:nvSpPr>
        <dsp:cNvPr id="0" name=""/>
        <dsp:cNvSpPr/>
      </dsp:nvSpPr>
      <dsp:spPr>
        <a:xfrm>
          <a:off x="2676984" y="605"/>
          <a:ext cx="2647031" cy="942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SETTORE: Informatica e telecomunicazioni</a:t>
          </a:r>
          <a:endParaRPr lang="it-IT" sz="2000" kern="1200" dirty="0"/>
        </a:p>
      </dsp:txBody>
      <dsp:txXfrm>
        <a:off x="2676984" y="605"/>
        <a:ext cx="2647031" cy="942500"/>
      </dsp:txXfrm>
    </dsp:sp>
    <dsp:sp modelId="{C8B8C0D9-E742-4CF8-B394-F8BA4CC8B035}">
      <dsp:nvSpPr>
        <dsp:cNvPr id="0" name=""/>
        <dsp:cNvSpPr/>
      </dsp:nvSpPr>
      <dsp:spPr>
        <a:xfrm>
          <a:off x="960341" y="1338955"/>
          <a:ext cx="3605856" cy="1479839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EXPANSION DEMAND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1"/>
              </a:solidFill>
            </a:rPr>
            <a:t>Scenario A    77.400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1"/>
              </a:solidFill>
            </a:rPr>
            <a:t>Scenario B  91.700</a:t>
          </a:r>
        </a:p>
      </dsp:txBody>
      <dsp:txXfrm>
        <a:off x="960341" y="1338955"/>
        <a:ext cx="3605856" cy="1479839"/>
      </dsp:txXfrm>
    </dsp:sp>
    <dsp:sp modelId="{71A5EE2B-5ED5-47E6-ABD4-826BB8C4D930}">
      <dsp:nvSpPr>
        <dsp:cNvPr id="0" name=""/>
        <dsp:cNvSpPr/>
      </dsp:nvSpPr>
      <dsp:spPr>
        <a:xfrm>
          <a:off x="4962048" y="1338955"/>
          <a:ext cx="2078609" cy="108518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cap="none" spc="0" dirty="0" smtClean="0">
              <a:ln w="0"/>
              <a:solidFill>
                <a:schemeClr val="bg1"/>
              </a:solidFill>
              <a:effectLst/>
            </a:rPr>
            <a:t>REPLACEMENT DEMAND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cap="none" spc="0" dirty="0" smtClean="0">
              <a:ln w="0"/>
              <a:solidFill>
                <a:schemeClr val="bg1"/>
              </a:solidFill>
              <a:effectLst/>
            </a:rPr>
            <a:t>45.400 </a:t>
          </a:r>
        </a:p>
      </dsp:txBody>
      <dsp:txXfrm>
        <a:off x="4962048" y="1338955"/>
        <a:ext cx="2078609" cy="1085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855" cy="3413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472" y="0"/>
            <a:ext cx="4300855" cy="3413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EF590-E458-4B8F-9588-99ED3D22B92C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505" y="3270618"/>
            <a:ext cx="7940040" cy="26759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4711"/>
            <a:ext cx="4300855" cy="3413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472" y="6454711"/>
            <a:ext cx="4300855" cy="3413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C47F8-DDA3-45DF-924E-0DFCC8C37C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11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808038"/>
            <a:ext cx="5387975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898489" y="5118423"/>
            <a:ext cx="4940903" cy="484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338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3795"/>
            <a:ext cx="9144000" cy="6204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305555" y="1758695"/>
            <a:ext cx="2235707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022348" y="2307335"/>
            <a:ext cx="797051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221992" y="2307335"/>
            <a:ext cx="3415283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039867" y="2307335"/>
            <a:ext cx="1783080" cy="1008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92476" y="1862454"/>
            <a:ext cx="4559046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E427-0F85-4B73-BDD3-13F3195B854B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93C1-D344-4EBE-B3F9-9D7D2B8C1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6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a" type="blank">
  <p:cSld name="Vuota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12"/>
          <p:cNvCxnSpPr/>
          <p:nvPr/>
        </p:nvCxnSpPr>
        <p:spPr>
          <a:xfrm rot="10800000">
            <a:off x="0" y="6019800"/>
            <a:ext cx="9144000" cy="0"/>
          </a:xfrm>
          <a:prstGeom prst="straightConnector1">
            <a:avLst/>
          </a:prstGeom>
          <a:noFill/>
          <a:ln w="34925" cap="flat" cmpd="sng">
            <a:solidFill>
              <a:srgbClr val="1E464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" name="Google Shape;2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6248400"/>
            <a:ext cx="1905000" cy="40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2" descr="C:\Users\mancini\Desktop\f_ex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6096000"/>
            <a:ext cx="17526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68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71031"/>
            <a:ext cx="9144000" cy="8869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8668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8929" y="1178433"/>
            <a:ext cx="8086140" cy="72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4263" y="1382616"/>
            <a:ext cx="5659755" cy="3771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xcelsior.unioncamere.net/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xcelsior.unioncamere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45000" b="75555"/>
          <a:stretch/>
        </p:blipFill>
        <p:spPr>
          <a:xfrm>
            <a:off x="5943600" y="4572000"/>
            <a:ext cx="2971800" cy="1127234"/>
          </a:xfrm>
          <a:prstGeom prst="rect">
            <a:avLst/>
          </a:prstGeom>
        </p:spPr>
      </p:pic>
      <p:sp>
        <p:nvSpPr>
          <p:cNvPr id="6" name="object 2"/>
          <p:cNvSpPr txBox="1"/>
          <p:nvPr/>
        </p:nvSpPr>
        <p:spPr>
          <a:xfrm>
            <a:off x="1337957" y="2212481"/>
            <a:ext cx="6248400" cy="1910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400" b="1" spc="-195" dirty="0" smtClean="0">
                <a:solidFill>
                  <a:srgbClr val="C00000"/>
                </a:solidFill>
                <a:latin typeface="Trebuchet MS"/>
                <a:cs typeface="Trebuchet MS"/>
              </a:rPr>
              <a:t>Orientamento</a:t>
            </a: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endParaRPr lang="it-IT" sz="2400" b="1" spc="-195" dirty="0" smtClean="0">
              <a:solidFill>
                <a:srgbClr val="C00000"/>
              </a:solidFill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400" b="1" spc="-195" dirty="0" smtClean="0">
                <a:solidFill>
                  <a:schemeClr val="tx2"/>
                </a:solidFill>
                <a:latin typeface="Trebuchet MS"/>
                <a:cs typeface="Trebuchet MS"/>
              </a:rPr>
              <a:t>Indirizzo Informatica</a:t>
            </a: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endParaRPr lang="it-IT" sz="2400" b="1" spc="-195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400" b="1" spc="-195" dirty="0">
                <a:solidFill>
                  <a:srgbClr val="C00000"/>
                </a:solidFill>
                <a:latin typeface="Trebuchet MS"/>
                <a:cs typeface="Trebuchet MS"/>
              </a:rPr>
              <a:t>Fabbisogni occupazionali e competenze digitali</a:t>
            </a:r>
          </a:p>
        </p:txBody>
      </p:sp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1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24400"/>
            <a:ext cx="1158766" cy="115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6;p4"/>
          <p:cNvSpPr txBox="1"/>
          <p:nvPr/>
        </p:nvSpPr>
        <p:spPr>
          <a:xfrm>
            <a:off x="304799" y="1087305"/>
            <a:ext cx="8651631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it-IT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Investimenti in capitale umano effettuati dalle imprese (quote % sulle imprese che hanno effettuato investimenti) per settori di attività</a:t>
            </a:r>
            <a:r>
              <a:rPr lang="it-IT" sz="18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Italia</a:t>
            </a:r>
            <a:endParaRPr sz="1800" b="1" i="1" u="none" strike="noStrike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410"/>
          <a:stretch/>
        </p:blipFill>
        <p:spPr>
          <a:xfrm>
            <a:off x="1371600" y="1752600"/>
            <a:ext cx="6172200" cy="426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6;p4"/>
          <p:cNvSpPr txBox="1"/>
          <p:nvPr/>
        </p:nvSpPr>
        <p:spPr>
          <a:xfrm>
            <a:off x="304800" y="990600"/>
            <a:ext cx="8651631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it-IT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Investimenti in capitale umano effettuati dalle imprese (quote % sulle imprese che hanno effettuato investimenti) per </a:t>
            </a:r>
            <a:r>
              <a:rPr lang="it-IT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classe dimensionale </a:t>
            </a:r>
            <a:r>
              <a:rPr lang="it-IT" sz="18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Italia</a:t>
            </a:r>
            <a:endParaRPr sz="1800" b="1" i="1" u="none" strike="noStrike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56657"/>
            <a:ext cx="6172200" cy="4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6;p4"/>
          <p:cNvSpPr txBox="1"/>
          <p:nvPr/>
        </p:nvSpPr>
        <p:spPr>
          <a:xfrm>
            <a:off x="304800" y="990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it-IT" b="1" i="1" dirty="0">
                <a:solidFill>
                  <a:srgbClr val="A4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Principali figure professionali assunte per implementare gli investimenti in trasformazione digitale (in v.a.) </a:t>
            </a:r>
            <a:r>
              <a:rPr lang="it-IT" sz="1800" b="1" i="1" u="none" strike="noStrike" cap="none" dirty="0" smtClean="0">
                <a:solidFill>
                  <a:srgbClr val="A4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Italia</a:t>
            </a:r>
            <a:endParaRPr sz="1800" b="1" i="1" u="none" strike="noStrike" cap="none" dirty="0">
              <a:solidFill>
                <a:srgbClr val="A4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028700" y="1594679"/>
            <a:ext cx="6934200" cy="4393743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2438400" y="2514599"/>
            <a:ext cx="2819400" cy="220979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6629400" y="3422218"/>
            <a:ext cx="142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12.210 totale</a:t>
            </a:r>
            <a:endParaRPr lang="it-IT" dirty="0"/>
          </a:p>
        </p:txBody>
      </p:sp>
      <p:sp>
        <p:nvSpPr>
          <p:cNvPr id="3" name="Freccia a destra 2"/>
          <p:cNvSpPr/>
          <p:nvPr/>
        </p:nvSpPr>
        <p:spPr>
          <a:xfrm>
            <a:off x="5461613" y="336456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9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67000" y="977324"/>
            <a:ext cx="39097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System </a:t>
            </a:r>
            <a:r>
              <a:rPr lang="it-IT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Analist</a:t>
            </a:r>
            <a:endParaRPr lang="it-IT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13657" y="23622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Conosciuto </a:t>
            </a:r>
            <a:r>
              <a:rPr lang="it-IT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anche come Analista di Sistema, è la figura professionale in ambito Information Technology che si occupa dell’analisi e dell’implementazione di sistemi informativi in linea con le esigenze di business dell’azienda. Il System Analyst analizza la struttura ICT per valutarla e individuarne i fabbisogni di miglioramento, supportando la gestione della comunicazione interna ed esterna </a:t>
            </a:r>
            <a:r>
              <a:rPr lang="it-IT" sz="1600" dirty="0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all’azienda.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13657" y="39624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444444"/>
                </a:solidFill>
              </a:rPr>
              <a:t>Il lavoro del System Analyst può incidere anche profondamente sulla trasformazione aziendale in ottica digitale tramite le migliorie e i nuovi </a:t>
            </a:r>
            <a:r>
              <a:rPr lang="it-IT" sz="1600" dirty="0" err="1">
                <a:solidFill>
                  <a:srgbClr val="444444"/>
                </a:solidFill>
              </a:rPr>
              <a:t>tool</a:t>
            </a:r>
            <a:r>
              <a:rPr lang="it-IT" sz="1600" dirty="0">
                <a:solidFill>
                  <a:srgbClr val="444444"/>
                </a:solidFill>
              </a:rPr>
              <a:t> che introduce in azienda. Prima di implementare nuove soluzioni è suo compito effettuare una diagnostica dei sistemi.</a:t>
            </a:r>
            <a:endParaRPr lang="it-IT" sz="1600" dirty="0"/>
          </a:p>
        </p:txBody>
      </p:sp>
      <p:sp>
        <p:nvSpPr>
          <p:cNvPr id="6" name="Rettangolo 5"/>
          <p:cNvSpPr/>
          <p:nvPr/>
        </p:nvSpPr>
        <p:spPr>
          <a:xfrm>
            <a:off x="2937258" y="5181600"/>
            <a:ext cx="3115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https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://www.techyon.it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3571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13395" y="838200"/>
            <a:ext cx="39097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System </a:t>
            </a:r>
            <a:r>
              <a:rPr lang="it-IT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Analist</a:t>
            </a:r>
            <a:endParaRPr lang="it-IT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13657" y="1732751"/>
            <a:ext cx="8077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Principali 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compiti</a:t>
            </a:r>
            <a:r>
              <a:rPr lang="it-IT" sz="1600" b="1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System Analyst:</a:t>
            </a:r>
          </a:p>
          <a:p>
            <a:pPr algn="just"/>
            <a:endParaRPr lang="it-IT" sz="16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Risolvere eventuali problemi tecnici con </a:t>
            </a:r>
            <a:r>
              <a:rPr lang="it-IT" sz="1600" dirty="0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rapidità.</a:t>
            </a:r>
            <a:endParaRPr lang="it-IT" sz="16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Analizzare le necessità aziendali relative ai sistemi ICT.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Sottopone i sistemi ICT dell’azienda ad analisi mirate per individuare gli aspetti di criticità.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Identificare e prevedere i fabbisogni di miglioramento tecnico e gestionale dei sistemi ICT, facendo riferimento alle condizioni di equilibrio tra costi, rischi e benefici.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Elaborare strategie di miglioramento, in linea con i bisogni di business aziendale.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Valutare i bisogni primari dell’azienda e la fattibilità.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Monitorare l’efficacia dei flussi informativi automatizzati che lui stesso ha contribuito a definire.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Elaborare report per valutare la </a:t>
            </a:r>
            <a:r>
              <a:rPr lang="it-IT" sz="1600" dirty="0" err="1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performatività</a:t>
            </a:r>
            <a:r>
              <a:rPr lang="it-IT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sistema.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Analizzare nuovi sistemi e </a:t>
            </a:r>
            <a:r>
              <a:rPr lang="it-IT" sz="1600" dirty="0" err="1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</a:t>
            </a:r>
            <a:r>
              <a:rPr lang="it-IT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Creare linee guida o manuali per l’azienda relativi al funzionamento dei sistemi ICT.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Contribuire all’evoluzione dell’azienda partecipando a programmi e progetti di potenziamento dei sistemi.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6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13395" y="838200"/>
            <a:ext cx="39097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System </a:t>
            </a:r>
            <a:r>
              <a:rPr lang="it-IT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Analist</a:t>
            </a:r>
            <a:endParaRPr lang="it-IT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13657" y="1732751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Principali </a:t>
            </a:r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competenze</a:t>
            </a:r>
            <a:r>
              <a:rPr lang="it-IT" sz="1400" b="1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un System Analyst </a:t>
            </a:r>
            <a:r>
              <a:rPr lang="it-IT" sz="1400" b="1" dirty="0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400" dirty="0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</a:t>
            </a:r>
            <a:r>
              <a:rPr lang="it-IT" sz="14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Soft e Digital </a:t>
            </a:r>
            <a:r>
              <a:rPr lang="it-IT" sz="1400" dirty="0" err="1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</a:t>
            </a:r>
            <a:r>
              <a:rPr lang="it-IT" sz="1400" dirty="0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it-IT" sz="14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4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Conoscenza di metodologie e tecniche di analisi dei sistemi informativi aziendali.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Conoscenza di tecniche di definizione e modellazione dei dati.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Abilità nel comprendere i rischi derivanti dalla modifica delle specifiche del sistema ICT in uso.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Capacità di elaborare stime e metriche relative alla performance e ai cambiamenti di prestazione di sistemi ICT, relativamente alle soluzioni adottate.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Conoscenza di tecniche per la progettazione e implementazione di soluzioni ICT di supporto ai processi gestionali.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Capacità di gestione di un progetto e dei team a esso collegati.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Capacità di relazione, ascolto e interpretazione delle esigenze dei manager aziendali e dei responsabili di processi.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Attitudine al supporto operativo.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Capacità di analisi e di individuazione dei problemi.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Predisposizione forte al </a:t>
            </a:r>
            <a:r>
              <a:rPr lang="it-IT" sz="1400" dirty="0" err="1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it-IT" sz="14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solving</a:t>
            </a:r>
            <a:r>
              <a:rPr lang="it-IT" sz="14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Conoscenza dei processi interni al mondo aziendale (organizzativi, gestionali e di flusso di informazioni).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u="sng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Capacità di lavorare sotto pressione, rispettando le </a:t>
            </a:r>
            <a:r>
              <a:rPr lang="it-IT" sz="1400" u="sng" dirty="0" err="1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deadline</a:t>
            </a:r>
            <a:r>
              <a:rPr lang="it-IT" sz="14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Desiderio continuo di mantenersi costantemente aggiornato sulle ultime novità.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60106" y="746547"/>
            <a:ext cx="78163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Database </a:t>
            </a:r>
            <a:r>
              <a:rPr lang="it-IT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administrator</a:t>
            </a:r>
            <a:r>
              <a:rPr lang="it-IT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(DBA)</a:t>
            </a:r>
            <a:endParaRPr lang="it-IT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57200" y="1586509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i="1" dirty="0" smtClean="0"/>
              <a:t>Amministratore </a:t>
            </a:r>
            <a:r>
              <a:rPr lang="it-IT" b="1" i="1" dirty="0"/>
              <a:t>di sistemi informatici specializzato nell’organizzazione e gestione di dati</a:t>
            </a:r>
            <a:r>
              <a:rPr lang="it-IT" b="1" i="1" dirty="0" smtClean="0"/>
              <a:t>.</a:t>
            </a:r>
          </a:p>
          <a:p>
            <a:pPr algn="just"/>
            <a:r>
              <a:rPr lang="it-IT" dirty="0"/>
              <a:t>La richiesta di DBA è in continua crescita, guidata dall'aumento del fabbisogno di dati nelle aziende di tutti i settori dell'economia, e assecondato dall'ascesa del </a:t>
            </a:r>
            <a:r>
              <a:rPr lang="it-IT" dirty="0" err="1"/>
              <a:t>cloud</a:t>
            </a:r>
            <a:r>
              <a:rPr lang="it-IT" dirty="0"/>
              <a:t> </a:t>
            </a:r>
            <a:r>
              <a:rPr lang="it-IT" dirty="0" err="1" smtClean="0"/>
              <a:t>computing</a:t>
            </a:r>
            <a:r>
              <a:rPr lang="it-IT" dirty="0" smtClean="0"/>
              <a:t>, </a:t>
            </a:r>
            <a:r>
              <a:rPr lang="it-IT" dirty="0"/>
              <a:t>del database </a:t>
            </a:r>
            <a:r>
              <a:rPr lang="it-IT" dirty="0" err="1"/>
              <a:t>as</a:t>
            </a:r>
            <a:r>
              <a:rPr lang="it-IT" dirty="0"/>
              <a:t> a service (</a:t>
            </a:r>
            <a:r>
              <a:rPr lang="it-IT" dirty="0" err="1"/>
              <a:t>DBaaS</a:t>
            </a:r>
            <a:r>
              <a:rPr lang="it-IT" dirty="0" smtClean="0"/>
              <a:t>) e dall’automazione.</a:t>
            </a:r>
          </a:p>
          <a:p>
            <a:endParaRPr lang="it-IT" dirty="0" smtClean="0"/>
          </a:p>
          <a:p>
            <a:r>
              <a:rPr lang="it-IT" b="1" dirty="0" smtClean="0"/>
              <a:t>Compiti principali:</a:t>
            </a: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creazione</a:t>
            </a:r>
            <a:r>
              <a:rPr lang="it-IT" dirty="0"/>
              <a:t>, unione (merge) e gestione di database aziendali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identificazione di politiche e procedure di backup e ripristino dei dati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monitoraggio delle prestazioni e ottimizzazione del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creazione di standard qualitativi per l'amministrazione e l’uso dei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individuazione di regole e livelli di controllo dell'accesso al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monitoraggio di accesso, coerenza e integrità dei dati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implementazione di sistemi di crittografia del database e dei dati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manutenzione e risoluzione di problemi (</a:t>
            </a:r>
            <a:r>
              <a:rPr lang="it-IT" dirty="0" err="1"/>
              <a:t>troubleshooting</a:t>
            </a:r>
            <a:r>
              <a:rPr lang="it-IT" dirty="0"/>
              <a:t>) riguardanti i dati e i </a:t>
            </a:r>
            <a:r>
              <a:rPr lang="it-IT" dirty="0" smtClean="0"/>
              <a:t>database.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14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72217" y="746547"/>
            <a:ext cx="61920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Database </a:t>
            </a:r>
            <a:r>
              <a:rPr lang="it-IT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administrator</a:t>
            </a:r>
            <a:endParaRPr lang="it-IT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2400" y="1577544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COME DIVENTARE DATABASE </a:t>
            </a:r>
            <a:r>
              <a:rPr lang="it-IT" sz="1400" b="1" dirty="0" smtClean="0"/>
              <a:t>ADMINISTRATOR:</a:t>
            </a:r>
          </a:p>
          <a:p>
            <a:endParaRPr lang="it-IT" sz="1400" dirty="0"/>
          </a:p>
          <a:p>
            <a:r>
              <a:rPr lang="it-IT" sz="1400" dirty="0" smtClean="0"/>
              <a:t>Esistono corsi </a:t>
            </a:r>
            <a:r>
              <a:rPr lang="it-IT" sz="1400" dirty="0"/>
              <a:t>di laurea, sia generici in ambito tecnologico e informatico, che specifici su dati e </a:t>
            </a:r>
            <a:r>
              <a:rPr lang="it-IT" sz="1400" dirty="0" smtClean="0"/>
              <a:t>database</a:t>
            </a:r>
            <a:r>
              <a:rPr lang="it-IT" sz="1400" dirty="0"/>
              <a:t>.</a:t>
            </a:r>
          </a:p>
          <a:p>
            <a:r>
              <a:rPr lang="it-IT" sz="1400" dirty="0" smtClean="0"/>
              <a:t>E’ possibile </a:t>
            </a:r>
            <a:r>
              <a:rPr lang="it-IT" sz="1400" dirty="0"/>
              <a:t>intraprendere una carriera come DBA anche a partire da corsi </a:t>
            </a:r>
            <a:r>
              <a:rPr lang="it-IT" sz="1400" dirty="0" smtClean="0"/>
              <a:t>o </a:t>
            </a:r>
            <a:r>
              <a:rPr lang="it-IT" sz="1400" dirty="0"/>
              <a:t>certificazioni </a:t>
            </a:r>
            <a:r>
              <a:rPr lang="it-IT" sz="1400" dirty="0" smtClean="0"/>
              <a:t>specifiche, </a:t>
            </a:r>
            <a:r>
              <a:rPr lang="it-IT" sz="1400" dirty="0"/>
              <a:t>che forniscono la base per poter entrare nel mondo del lavoro. Tra le certificazioni di questo tipo, le più importanti a livello globale sono le Oracle Database </a:t>
            </a:r>
            <a:r>
              <a:rPr lang="it-IT" sz="1400" dirty="0" err="1"/>
              <a:t>Certifications</a:t>
            </a:r>
            <a:r>
              <a:rPr lang="it-IT" sz="1400" dirty="0"/>
              <a:t> e le Microsoft SQL Server </a:t>
            </a:r>
            <a:r>
              <a:rPr lang="it-IT" sz="1400" dirty="0" err="1"/>
              <a:t>Certifications</a:t>
            </a:r>
            <a:r>
              <a:rPr lang="it-IT" sz="1400" dirty="0"/>
              <a:t> (MTA/MCSA</a:t>
            </a:r>
            <a:r>
              <a:rPr lang="it-IT" sz="1400" dirty="0" smtClean="0"/>
              <a:t>).</a:t>
            </a:r>
          </a:p>
          <a:p>
            <a:endParaRPr lang="it-IT" sz="1400" dirty="0"/>
          </a:p>
          <a:p>
            <a:r>
              <a:rPr lang="it-IT" sz="1400" b="1" dirty="0" smtClean="0"/>
              <a:t>COMPETENZE RICHIESTE: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linguaggi e sistemi di gestione dei database (DBMS, Database Management Systems), come </a:t>
            </a:r>
            <a:r>
              <a:rPr lang="it-IT" sz="1400" dirty="0" err="1"/>
              <a:t>MySQL</a:t>
            </a:r>
            <a:r>
              <a:rPr lang="it-IT" sz="1400" dirty="0"/>
              <a:t>, Oracle, SAP, IMB DB2 e MS SQL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database relazionali (SQL) e non relazionali (</a:t>
            </a:r>
            <a:r>
              <a:rPr lang="it-IT" sz="1400" dirty="0" err="1"/>
              <a:t>noSQL</a:t>
            </a:r>
            <a:r>
              <a:rPr lang="it-IT" sz="1400" dirty="0"/>
              <a:t>, come </a:t>
            </a:r>
            <a:r>
              <a:rPr lang="it-IT" sz="1400" dirty="0" err="1"/>
              <a:t>Elasticsearch</a:t>
            </a:r>
            <a:r>
              <a:rPr lang="it-IT" sz="1400" dirty="0"/>
              <a:t>, </a:t>
            </a:r>
            <a:r>
              <a:rPr lang="it-IT" sz="1400" dirty="0" err="1"/>
              <a:t>CouchDB</a:t>
            </a:r>
            <a:r>
              <a:rPr lang="it-IT" sz="1400" dirty="0"/>
              <a:t>, </a:t>
            </a:r>
            <a:r>
              <a:rPr lang="it-IT" sz="1400" dirty="0" err="1"/>
              <a:t>MongoDB</a:t>
            </a:r>
            <a:r>
              <a:rPr lang="it-IT" sz="1400" dirty="0"/>
              <a:t>, Cassandra, </a:t>
            </a:r>
            <a:r>
              <a:rPr lang="it-IT" sz="1400" dirty="0" err="1"/>
              <a:t>Redis</a:t>
            </a:r>
            <a:r>
              <a:rPr lang="it-IT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sistemi operativi desktop (come Windows, </a:t>
            </a:r>
            <a:r>
              <a:rPr lang="it-IT" sz="1400" dirty="0" err="1"/>
              <a:t>MacOS</a:t>
            </a:r>
            <a:r>
              <a:rPr lang="it-IT" sz="1400" dirty="0"/>
              <a:t> e Linux) e server (come Windows Server, Linux o Unix)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architettura di sistema e di 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sicurezza informatica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pianificazione </a:t>
            </a:r>
            <a:r>
              <a:rPr lang="it-IT" sz="1400" dirty="0"/>
              <a:t>della capacità e progettazione del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soluzioni di backup e ripristino dei dati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risoluzione dei </a:t>
            </a:r>
            <a:r>
              <a:rPr lang="it-IT" sz="1400" dirty="0" err="1" smtClean="0"/>
              <a:t>problemI</a:t>
            </a:r>
            <a:endParaRPr lang="it-IT" sz="1400" dirty="0"/>
          </a:p>
        </p:txBody>
      </p:sp>
      <p:sp>
        <p:nvSpPr>
          <p:cNvPr id="5" name="Rettangolo 4"/>
          <p:cNvSpPr/>
          <p:nvPr/>
        </p:nvSpPr>
        <p:spPr>
          <a:xfrm>
            <a:off x="1326065" y="5638800"/>
            <a:ext cx="6913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https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://www.geekandjob.com/carriera/database-administrator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7033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72217" y="746547"/>
            <a:ext cx="61920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Database </a:t>
            </a:r>
            <a:r>
              <a:rPr lang="it-IT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administrator</a:t>
            </a:r>
            <a:endParaRPr lang="it-IT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Immagine 6"/>
          <p:cNvPicPr/>
          <p:nvPr/>
        </p:nvPicPr>
        <p:blipFill rotWithShape="1">
          <a:blip r:embed="rId2"/>
          <a:srcRect l="7713" t="12492" r="81640" b="82727"/>
          <a:stretch/>
        </p:blipFill>
        <p:spPr bwMode="auto">
          <a:xfrm>
            <a:off x="1066800" y="3581400"/>
            <a:ext cx="1371600" cy="433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/>
          <p:cNvPicPr/>
          <p:nvPr/>
        </p:nvPicPr>
        <p:blipFill rotWithShape="1">
          <a:blip r:embed="rId3"/>
          <a:srcRect l="39139" t="19131" r="16402" b="5392"/>
          <a:stretch/>
        </p:blipFill>
        <p:spPr bwMode="auto">
          <a:xfrm>
            <a:off x="3048000" y="1577544"/>
            <a:ext cx="5334000" cy="4442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tangolo arrotondato 3"/>
          <p:cNvSpPr/>
          <p:nvPr/>
        </p:nvSpPr>
        <p:spPr>
          <a:xfrm>
            <a:off x="3124200" y="4648200"/>
            <a:ext cx="2895600" cy="685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00200" y="845403"/>
            <a:ext cx="57223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ICT Security </a:t>
            </a:r>
            <a:r>
              <a:rPr lang="it-IT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Specialist</a:t>
            </a:r>
            <a:endParaRPr lang="it-IT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3400" y="1676400"/>
            <a:ext cx="8229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COMPITI PRINCIPALI: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definire </a:t>
            </a:r>
            <a:r>
              <a:rPr lang="it-IT" dirty="0"/>
              <a:t>la politica di sicurezza del sistema </a:t>
            </a:r>
            <a:r>
              <a:rPr lang="it-IT" dirty="0" smtClean="0"/>
              <a:t>informativo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valutare </a:t>
            </a:r>
            <a:r>
              <a:rPr lang="it-IT" dirty="0"/>
              <a:t>i rischi connessi all’uso di specifici strumenti </a:t>
            </a:r>
            <a:r>
              <a:rPr lang="it-IT" dirty="0" smtClean="0"/>
              <a:t>informatici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provvede </a:t>
            </a:r>
            <a:r>
              <a:rPr lang="it-IT" dirty="0"/>
              <a:t>alla validazione tecnica dei </a:t>
            </a:r>
            <a:r>
              <a:rPr lang="it-IT" dirty="0" err="1"/>
              <a:t>tool</a:t>
            </a:r>
            <a:r>
              <a:rPr lang="it-IT" dirty="0"/>
              <a:t> di </a:t>
            </a:r>
            <a:r>
              <a:rPr lang="it-IT" dirty="0" smtClean="0"/>
              <a:t>sicurezza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addestrare </a:t>
            </a:r>
            <a:r>
              <a:rPr lang="it-IT" dirty="0"/>
              <a:t>e </a:t>
            </a:r>
            <a:r>
              <a:rPr lang="it-IT" dirty="0" smtClean="0"/>
              <a:t>formare </a:t>
            </a:r>
            <a:r>
              <a:rPr lang="it-IT" dirty="0"/>
              <a:t>sulla </a:t>
            </a:r>
            <a:r>
              <a:rPr lang="it-IT" dirty="0" smtClean="0"/>
              <a:t>sicurezza </a:t>
            </a:r>
            <a:r>
              <a:rPr lang="it-IT" dirty="0" err="1" smtClean="0"/>
              <a:t>etc</a:t>
            </a:r>
            <a:r>
              <a:rPr lang="it-IT" dirty="0" smtClean="0"/>
              <a:t>…</a:t>
            </a:r>
          </a:p>
          <a:p>
            <a:endParaRPr lang="it-IT" dirty="0"/>
          </a:p>
          <a:p>
            <a:r>
              <a:rPr lang="it-IT" b="1" dirty="0"/>
              <a:t>COME DIVENTARE DATABASE </a:t>
            </a:r>
            <a:r>
              <a:rPr lang="it-IT" b="1" dirty="0" smtClean="0"/>
              <a:t>ADMINISTRATOR</a:t>
            </a:r>
          </a:p>
          <a:p>
            <a:r>
              <a:rPr lang="it-IT" dirty="0"/>
              <a:t>Laurea triennale in Informatica - Ing. Informatica o </a:t>
            </a:r>
            <a:r>
              <a:rPr lang="it-IT" dirty="0" smtClean="0"/>
              <a:t>simili</a:t>
            </a:r>
          </a:p>
          <a:p>
            <a:r>
              <a:rPr lang="it-IT" dirty="0" smtClean="0"/>
              <a:t>ITS (es</a:t>
            </a:r>
            <a:r>
              <a:rPr lang="it-IT" dirty="0"/>
              <a:t>. FONDAZIONE ITS PER LE TECNOLOGIE DELL'INFORMAZIONE E DELLA COMUNICAZIONE PER IL PIEMONTE</a:t>
            </a:r>
            <a:r>
              <a:rPr lang="it-IT" dirty="0" smtClean="0"/>
              <a:t>)</a:t>
            </a:r>
          </a:p>
          <a:p>
            <a:r>
              <a:rPr lang="it-IT" dirty="0" smtClean="0"/>
              <a:t>Corsi di </a:t>
            </a:r>
            <a:r>
              <a:rPr lang="it-IT" dirty="0"/>
              <a:t>Agenzie formative (es. L’Agenzia formativa </a:t>
            </a:r>
            <a:r>
              <a:rPr lang="it-IT" dirty="0" err="1" smtClean="0"/>
              <a:t>Formatica</a:t>
            </a:r>
            <a:r>
              <a:rPr lang="it-IT" dirty="0" smtClean="0"/>
              <a:t> Pisa)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37882" y="50292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>
              <a:solidFill>
                <a:srgbClr val="C00000"/>
              </a:solidFill>
            </a:endParaRPr>
          </a:p>
          <a:p>
            <a:r>
              <a:rPr lang="it-IT" sz="1600" dirty="0">
                <a:solidFill>
                  <a:srgbClr val="C00000"/>
                </a:solidFill>
              </a:rPr>
              <a:t>Lo stipendio nazionale medio come ICT SECURITY SPECIALIST in Italia è di 36.441 € all'anno</a:t>
            </a:r>
          </a:p>
        </p:txBody>
      </p:sp>
    </p:spTree>
    <p:extLst>
      <p:ext uri="{BB962C8B-B14F-4D97-AF65-F5344CB8AC3E}">
        <p14:creationId xmlns:p14="http://schemas.microsoft.com/office/powerpoint/2010/main" val="35433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9">
            <a:extLst>
              <a:ext uri="{FF2B5EF4-FFF2-40B4-BE49-F238E27FC236}">
                <a16:creationId xmlns:a16="http://schemas.microsoft.com/office/drawing/2014/main" xmlns="" id="{D1BD955B-5539-E64E-B57B-F8627F94F3A5}"/>
              </a:ext>
            </a:extLst>
          </p:cNvPr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14" name="Segnaposto numero diapositiva 9">
            <a:extLst>
              <a:ext uri="{FF2B5EF4-FFF2-40B4-BE49-F238E27FC236}">
                <a16:creationId xmlns:a16="http://schemas.microsoft.com/office/drawing/2014/main" xmlns="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28" name="Sottotitolo 2">
            <a:extLst>
              <a:ext uri="{FF2B5EF4-FFF2-40B4-BE49-F238E27FC236}">
                <a16:creationId xmlns:a16="http://schemas.microsoft.com/office/drawing/2014/main" xmlns="" id="{8963D525-2D54-E24D-BA39-20C407A4796D}"/>
              </a:ext>
            </a:extLst>
          </p:cNvPr>
          <p:cNvSpPr txBox="1">
            <a:spLocks/>
          </p:cNvSpPr>
          <p:nvPr/>
        </p:nvSpPr>
        <p:spPr>
          <a:xfrm>
            <a:off x="209550" y="952388"/>
            <a:ext cx="5196558" cy="1333612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endParaRPr lang="it-IT" sz="1800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114800" y="2125140"/>
            <a:ext cx="455022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i="1" dirty="0">
                <a:latin typeface="+mj-lt"/>
              </a:rPr>
              <a:t>I</a:t>
            </a:r>
            <a:r>
              <a:rPr lang="it-IT" i="1" dirty="0" smtClean="0">
                <a:latin typeface="+mj-lt"/>
              </a:rPr>
              <a:t>l </a:t>
            </a:r>
            <a:r>
              <a:rPr lang="it-IT" i="1" dirty="0">
                <a:latin typeface="+mj-lt"/>
              </a:rPr>
              <a:t>Sistema Informativo </a:t>
            </a:r>
            <a:r>
              <a:rPr lang="it-IT" i="1" dirty="0" err="1">
                <a:latin typeface="+mj-lt"/>
              </a:rPr>
              <a:t>Excelsior</a:t>
            </a:r>
            <a:r>
              <a:rPr lang="it-IT" i="1" dirty="0">
                <a:latin typeface="+mj-lt"/>
              </a:rPr>
              <a:t> fornisce anche previsioni sul fabbisogno occupazionale a medio termine (orizzonte quinquennale), tramite un modello econometrico multisettoriale e con un approccio analogo a quello seguito a livello europeo dal </a:t>
            </a:r>
            <a:r>
              <a:rPr lang="it-IT" i="1" dirty="0" smtClean="0">
                <a:latin typeface="+mj-lt"/>
              </a:rPr>
              <a:t>CEDEFOP.</a:t>
            </a:r>
          </a:p>
          <a:p>
            <a:pPr algn="just">
              <a:spcAft>
                <a:spcPts val="0"/>
              </a:spcAft>
            </a:pPr>
            <a:r>
              <a:rPr lang="it-IT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L’</a:t>
            </a:r>
            <a:r>
              <a:rPr lang="it-IT" sz="2000" i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obiettivo</a:t>
            </a:r>
            <a:r>
              <a:rPr lang="it-IT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di fondo </a:t>
            </a:r>
            <a:r>
              <a:rPr lang="it-IT" i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è </a:t>
            </a:r>
            <a:r>
              <a:rPr lang="it-IT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soprattutto quello di </a:t>
            </a:r>
            <a:r>
              <a:rPr lang="it-IT" i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offrire un contributo conoscitivo utile per la programmazione dell’offerta formativa ai diversi livelli e per l’orientamento delle scelte formative da parte degli studenti e delle famiglie</a:t>
            </a:r>
            <a:r>
              <a:rPr lang="it-IT" i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7" name="Rettangolo 6"/>
          <p:cNvSpPr/>
          <p:nvPr/>
        </p:nvSpPr>
        <p:spPr>
          <a:xfrm>
            <a:off x="2438400" y="817351"/>
            <a:ext cx="4572000" cy="64633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2021-2025 ITALIA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PREMESSA</a:t>
            </a:r>
          </a:p>
        </p:txBody>
      </p:sp>
      <p:pic>
        <p:nvPicPr>
          <p:cNvPr id="15" name="Immagine 14"/>
          <p:cNvPicPr/>
          <p:nvPr/>
        </p:nvPicPr>
        <p:blipFill rotWithShape="1">
          <a:blip r:embed="rId2"/>
          <a:srcRect l="24992" t="14704" r="42727" b="3691"/>
          <a:stretch/>
        </p:blipFill>
        <p:spPr bwMode="auto">
          <a:xfrm>
            <a:off x="609600" y="1981200"/>
            <a:ext cx="2971800" cy="4011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1469164" y="6248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</a:rPr>
              <a:t>Fonte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Unioncamere – ANPAL, Sistema Informativo Excelsior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8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0486" y="746545"/>
            <a:ext cx="57223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ICT Security </a:t>
            </a:r>
            <a:r>
              <a:rPr lang="it-IT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Specialist</a:t>
            </a:r>
            <a:endParaRPr lang="it-IT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8600" y="1905000"/>
            <a:ext cx="41835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/>
              <a:t>Ruolo</a:t>
            </a:r>
          </a:p>
          <a:p>
            <a:pPr algn="just"/>
            <a:r>
              <a:rPr lang="it-IT" sz="1600" dirty="0"/>
              <a:t>La risorsa individuata entrerà all'interno del Team Information Security e si occuperà di mitigare le minacce durante il processo di sviluppo software, dalla definizione dei requisiti al test in opera</a:t>
            </a:r>
            <a:r>
              <a:rPr lang="it-IT" sz="1600" dirty="0" smtClean="0"/>
              <a:t>.</a:t>
            </a:r>
            <a:endParaRPr lang="it-IT" sz="1600" dirty="0"/>
          </a:p>
          <a:p>
            <a:pPr algn="just"/>
            <a:r>
              <a:rPr lang="it-IT" sz="1600" dirty="0"/>
              <a:t>Parteciperà al miglioramento continuo dei processi certificati ISO 27001 e supporterà il team nelle attività di Cyber </a:t>
            </a:r>
            <a:r>
              <a:rPr lang="it-IT" sz="1600" dirty="0" err="1"/>
              <a:t>Risk</a:t>
            </a:r>
            <a:r>
              <a:rPr lang="it-IT" sz="1600" dirty="0"/>
              <a:t>, IT </a:t>
            </a:r>
            <a:r>
              <a:rPr lang="it-IT" sz="1600" dirty="0" err="1"/>
              <a:t>Compliance</a:t>
            </a:r>
            <a:r>
              <a:rPr lang="it-IT" sz="1600" dirty="0"/>
              <a:t> e nelle relazioni con clienti e fornitori per le attività di cyber security </a:t>
            </a:r>
            <a:r>
              <a:rPr lang="it-IT" sz="1600" dirty="0" err="1"/>
              <a:t>assessment</a:t>
            </a:r>
            <a:r>
              <a:rPr lang="it-IT" sz="1600" dirty="0" smtClean="0"/>
              <a:t>.</a:t>
            </a:r>
            <a:endParaRPr lang="it-IT" sz="1600" dirty="0"/>
          </a:p>
          <a:p>
            <a:pPr algn="just"/>
            <a:r>
              <a:rPr lang="it-IT" sz="1600" dirty="0"/>
              <a:t>Inoltre, collaborerà all'audit dei processi esistenti per allinearli alle politiche, procedure e best </a:t>
            </a:r>
            <a:r>
              <a:rPr lang="it-IT" sz="1600" dirty="0" err="1"/>
              <a:t>practice</a:t>
            </a:r>
            <a:r>
              <a:rPr lang="it-IT" sz="1600" dirty="0"/>
              <a:t> individuate tramite soluzioni operative.</a:t>
            </a:r>
          </a:p>
        </p:txBody>
      </p:sp>
      <p:sp>
        <p:nvSpPr>
          <p:cNvPr id="4" name="Rettangolo 3"/>
          <p:cNvSpPr/>
          <p:nvPr/>
        </p:nvSpPr>
        <p:spPr>
          <a:xfrm>
            <a:off x="499007" y="6286179"/>
            <a:ext cx="8008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https://www.pagepersonnel.it/job-detail/ict-security-specialist-mf/ref/321143</a:t>
            </a:r>
          </a:p>
        </p:txBody>
      </p:sp>
      <p:sp>
        <p:nvSpPr>
          <p:cNvPr id="5" name="Esplosione 1 4"/>
          <p:cNvSpPr/>
          <p:nvPr/>
        </p:nvSpPr>
        <p:spPr>
          <a:xfrm>
            <a:off x="6566563" y="1143000"/>
            <a:ext cx="1905000" cy="12954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Annuncio</a:t>
            </a:r>
            <a:endParaRPr lang="it-IT" sz="1600" b="1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485285" y="22860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b="1" dirty="0" smtClean="0"/>
              <a:t>Requisiti tecnici</a:t>
            </a:r>
            <a:endParaRPr lang="it-IT" sz="1600" b="1" dirty="0"/>
          </a:p>
          <a:p>
            <a:r>
              <a:rPr lang="it-IT" sz="1600" dirty="0" smtClean="0"/>
              <a:t>Laurea </a:t>
            </a:r>
            <a:r>
              <a:rPr lang="it-IT" sz="1600" dirty="0"/>
              <a:t>triennale in Informatica - Ing. Informatica o simili;</a:t>
            </a:r>
          </a:p>
          <a:p>
            <a:r>
              <a:rPr lang="it-IT" sz="1600" dirty="0"/>
              <a:t>Conoscenza sviluppo web </a:t>
            </a:r>
            <a:r>
              <a:rPr lang="it-IT" sz="1600" dirty="0" err="1"/>
              <a:t>based</a:t>
            </a:r>
            <a:r>
              <a:rPr lang="it-IT" sz="1600" dirty="0"/>
              <a:t>: SPA - servizi REST;</a:t>
            </a:r>
          </a:p>
          <a:p>
            <a:r>
              <a:rPr lang="it-IT" sz="1600" dirty="0"/>
              <a:t>Conoscenza IT security / </a:t>
            </a:r>
            <a:r>
              <a:rPr lang="it-IT" sz="1600" dirty="0" err="1"/>
              <a:t>endpoint</a:t>
            </a:r>
            <a:r>
              <a:rPr lang="it-IT" sz="1600" dirty="0"/>
              <a:t> </a:t>
            </a:r>
            <a:r>
              <a:rPr lang="it-IT" sz="1600" dirty="0" err="1"/>
              <a:t>protection</a:t>
            </a:r>
            <a:r>
              <a:rPr lang="it-IT" sz="1600" dirty="0"/>
              <a:t>;</a:t>
            </a:r>
          </a:p>
          <a:p>
            <a:r>
              <a:rPr lang="it-IT" sz="1600" dirty="0"/>
              <a:t>Conoscenza modalità di </a:t>
            </a:r>
            <a:r>
              <a:rPr lang="it-IT" sz="1600" dirty="0" err="1"/>
              <a:t>Threat</a:t>
            </a:r>
            <a:r>
              <a:rPr lang="it-IT" sz="1600" dirty="0"/>
              <a:t> </a:t>
            </a:r>
            <a:r>
              <a:rPr lang="it-IT" sz="1600" dirty="0" err="1"/>
              <a:t>Modeling</a:t>
            </a:r>
            <a:r>
              <a:rPr lang="it-IT" sz="1600" dirty="0"/>
              <a:t> e </a:t>
            </a:r>
            <a:r>
              <a:rPr lang="it-IT" sz="1600" dirty="0" err="1"/>
              <a:t>Vulnerability</a:t>
            </a:r>
            <a:r>
              <a:rPr lang="it-IT" sz="1600" dirty="0"/>
              <a:t> </a:t>
            </a:r>
            <a:r>
              <a:rPr lang="it-IT" sz="1600" dirty="0" err="1"/>
              <a:t>Assessmen</a:t>
            </a:r>
            <a:r>
              <a:rPr lang="it-IT" sz="1600" dirty="0"/>
              <a:t>;</a:t>
            </a:r>
          </a:p>
          <a:p>
            <a:r>
              <a:rPr lang="it-IT" sz="1600" dirty="0"/>
              <a:t>Conoscenza Identity Access Management;</a:t>
            </a:r>
          </a:p>
          <a:p>
            <a:r>
              <a:rPr lang="it-IT" sz="1600" dirty="0"/>
              <a:t>Capacità di approccio trasversale in merito ai temi di </a:t>
            </a:r>
            <a:r>
              <a:rPr lang="it-IT" sz="1600" dirty="0" err="1"/>
              <a:t>compliance</a:t>
            </a:r>
            <a:r>
              <a:rPr lang="it-IT" sz="1600" dirty="0"/>
              <a:t> GDPR o </a:t>
            </a:r>
            <a:r>
              <a:rPr lang="it-IT" sz="1600" dirty="0" err="1"/>
              <a:t>compliance</a:t>
            </a:r>
            <a:r>
              <a:rPr lang="it-IT" sz="1600" dirty="0"/>
              <a:t> secondo standard riconosciuti;</a:t>
            </a:r>
          </a:p>
          <a:p>
            <a:r>
              <a:rPr lang="it-IT" sz="1600" dirty="0"/>
              <a:t>Conoscenza UNI CEI EN ISO/IEC 27001:2013 - 2017;</a:t>
            </a:r>
          </a:p>
        </p:txBody>
      </p:sp>
    </p:spTree>
    <p:extLst>
      <p:ext uri="{BB962C8B-B14F-4D97-AF65-F5344CB8AC3E}">
        <p14:creationId xmlns:p14="http://schemas.microsoft.com/office/powerpoint/2010/main" val="21553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6;p4"/>
          <p:cNvSpPr txBox="1"/>
          <p:nvPr/>
        </p:nvSpPr>
        <p:spPr>
          <a:xfrm>
            <a:off x="1219200" y="1022213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it-IT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Quali sono le principali COMPETENZE TECNOLOGICHE richieste?</a:t>
            </a:r>
            <a:endParaRPr sz="1800" b="1" i="1" u="none" strike="noStrike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90600" y="3048000"/>
            <a:ext cx="68990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competenze digitali</a:t>
            </a:r>
            <a:r>
              <a:rPr lang="it-IT" dirty="0" smtClean="0"/>
              <a:t> come la capacità di utilizzo di </a:t>
            </a:r>
            <a:r>
              <a:rPr lang="it-IT" dirty="0"/>
              <a:t>tecnologie Internet, e capacità di gestire e produrre </a:t>
            </a:r>
            <a:r>
              <a:rPr lang="it-IT" dirty="0" smtClean="0"/>
              <a:t>strumenti di </a:t>
            </a:r>
            <a:r>
              <a:rPr lang="it-IT" dirty="0"/>
              <a:t>comunicazione visiva e multimediale</a:t>
            </a:r>
            <a:r>
              <a:rPr lang="it-IT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capacità </a:t>
            </a:r>
            <a:r>
              <a:rPr lang="it-IT" b="1" dirty="0">
                <a:solidFill>
                  <a:srgbClr val="0070C0"/>
                </a:solidFill>
              </a:rPr>
              <a:t>di utilizzare linguaggi e metodi matematici e informatici </a:t>
            </a:r>
            <a:r>
              <a:rPr lang="it-IT" dirty="0"/>
              <a:t>per organizzare e valutare </a:t>
            </a:r>
            <a:r>
              <a:rPr lang="it-IT" dirty="0" smtClean="0"/>
              <a:t>informazioni qualitative </a:t>
            </a:r>
            <a:r>
              <a:rPr lang="it-IT" dirty="0"/>
              <a:t>e quantitative;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capacità </a:t>
            </a:r>
            <a:r>
              <a:rPr lang="it-IT" b="1" dirty="0">
                <a:solidFill>
                  <a:srgbClr val="0070C0"/>
                </a:solidFill>
              </a:rPr>
              <a:t>di </a:t>
            </a:r>
            <a:r>
              <a:rPr lang="it-IT" b="1" dirty="0" smtClean="0">
                <a:solidFill>
                  <a:srgbClr val="0070C0"/>
                </a:solidFill>
              </a:rPr>
              <a:t>applicare tecnologie 4.0 </a:t>
            </a:r>
            <a:r>
              <a:rPr lang="it-IT" dirty="0" smtClean="0"/>
              <a:t>ovvero capacità di gestire </a:t>
            </a:r>
            <a:r>
              <a:rPr lang="it-IT" dirty="0"/>
              <a:t>soluzioni innovative applicando tecnologie (digitali) robotiche, big data </a:t>
            </a:r>
            <a:r>
              <a:rPr lang="it-IT" dirty="0" err="1"/>
              <a:t>analytics</a:t>
            </a:r>
            <a:r>
              <a:rPr lang="it-IT" dirty="0"/>
              <a:t>, internet </a:t>
            </a:r>
            <a:r>
              <a:rPr lang="it-IT" dirty="0" smtClean="0"/>
              <a:t>of </a:t>
            </a:r>
            <a:r>
              <a:rPr lang="it-IT" dirty="0" err="1" smtClean="0"/>
              <a:t>things</a:t>
            </a:r>
            <a:r>
              <a:rPr lang="it-IT" dirty="0"/>
              <a:t>, ecc. ai processi aziendali, anche in linea con quanto previsto nel ‘Pacchetto Industria 4.0’.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60593"/>
            <a:ext cx="2335755" cy="120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6;p4"/>
          <p:cNvSpPr txBox="1"/>
          <p:nvPr/>
        </p:nvSpPr>
        <p:spPr>
          <a:xfrm>
            <a:off x="304800" y="990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it-IT" b="1" i="1" dirty="0">
                <a:solidFill>
                  <a:srgbClr val="A4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Le figure professionali più difficili da reperire quando le imprese ricercano con un elevato grado di </a:t>
            </a:r>
            <a:r>
              <a:rPr lang="it-IT" b="1" i="1" dirty="0" smtClean="0">
                <a:solidFill>
                  <a:srgbClr val="A4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importanza LE TRE COMPETENZE TECNOLOGICHE richieste</a:t>
            </a:r>
            <a:endParaRPr sz="1800" b="1" i="1" u="none" strike="noStrike" cap="none" dirty="0">
              <a:solidFill>
                <a:srgbClr val="A4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810000" y="5397935"/>
            <a:ext cx="2977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lgerian" panose="04020705040A02060702" pitchFamily="82" charset="0"/>
              </a:rPr>
              <a:t>Tecnici programmatori</a:t>
            </a:r>
          </a:p>
        </p:txBody>
      </p:sp>
      <p:sp>
        <p:nvSpPr>
          <p:cNvPr id="6" name="Rettangolo 5"/>
          <p:cNvSpPr/>
          <p:nvPr/>
        </p:nvSpPr>
        <p:spPr>
          <a:xfrm>
            <a:off x="533400" y="2908252"/>
            <a:ext cx="23487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dirty="0">
                <a:solidFill>
                  <a:srgbClr val="00B050"/>
                </a:solidFill>
                <a:latin typeface="Blackadder ITC" panose="04020505051007020D02" pitchFamily="82" charset="0"/>
              </a:rPr>
              <a:t>Analisti e </a:t>
            </a:r>
            <a:endParaRPr lang="it-IT" sz="2400" dirty="0" smtClean="0">
              <a:solidFill>
                <a:srgbClr val="00B050"/>
              </a:solidFill>
              <a:latin typeface="Blackadder ITC" panose="04020505051007020D02" pitchFamily="82" charset="0"/>
            </a:endParaRPr>
          </a:p>
          <a:p>
            <a:pPr algn="ctr"/>
            <a:r>
              <a:rPr lang="it-IT" sz="2400" dirty="0" smtClean="0">
                <a:solidFill>
                  <a:srgbClr val="00B050"/>
                </a:solidFill>
                <a:latin typeface="Blackadder ITC" panose="04020505051007020D02" pitchFamily="82" charset="0"/>
              </a:rPr>
              <a:t>progettisti </a:t>
            </a:r>
            <a:r>
              <a:rPr lang="it-IT" sz="2400" dirty="0">
                <a:solidFill>
                  <a:srgbClr val="00B050"/>
                </a:solidFill>
                <a:latin typeface="Blackadder ITC" panose="04020505051007020D02" pitchFamily="82" charset="0"/>
              </a:rPr>
              <a:t>di software</a:t>
            </a:r>
          </a:p>
        </p:txBody>
      </p:sp>
      <p:sp>
        <p:nvSpPr>
          <p:cNvPr id="7" name="Rettangolo 6"/>
          <p:cNvSpPr/>
          <p:nvPr/>
        </p:nvSpPr>
        <p:spPr>
          <a:xfrm>
            <a:off x="2052918" y="2075219"/>
            <a:ext cx="4199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Tecnici gestori di reti e di sistemi telematici</a:t>
            </a:r>
          </a:p>
        </p:txBody>
      </p:sp>
      <p:sp>
        <p:nvSpPr>
          <p:cNvPr id="8" name="Rettangolo 7"/>
          <p:cNvSpPr/>
          <p:nvPr/>
        </p:nvSpPr>
        <p:spPr>
          <a:xfrm>
            <a:off x="6380903" y="4015885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Tecnici esperti in applicazioni</a:t>
            </a:r>
          </a:p>
        </p:txBody>
      </p:sp>
      <p:sp>
        <p:nvSpPr>
          <p:cNvPr id="9" name="Rettangolo 8"/>
          <p:cNvSpPr/>
          <p:nvPr/>
        </p:nvSpPr>
        <p:spPr>
          <a:xfrm>
            <a:off x="6242472" y="2524525"/>
            <a:ext cx="2596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Arial Black" panose="020B0A04020102020204" pitchFamily="34" charset="0"/>
              </a:rPr>
              <a:t>Progettisti </a:t>
            </a:r>
            <a:endParaRPr lang="it-IT" sz="1600" dirty="0" smtClean="0">
              <a:latin typeface="Arial Black" panose="020B0A04020102020204" pitchFamily="34" charset="0"/>
            </a:endParaRPr>
          </a:p>
          <a:p>
            <a:pPr algn="ctr"/>
            <a:r>
              <a:rPr lang="it-IT" sz="1600" dirty="0" smtClean="0">
                <a:latin typeface="Arial Black" panose="020B0A04020102020204" pitchFamily="34" charset="0"/>
              </a:rPr>
              <a:t>e </a:t>
            </a:r>
            <a:r>
              <a:rPr lang="it-IT" sz="1600" dirty="0">
                <a:latin typeface="Arial Black" panose="020B0A04020102020204" pitchFamily="34" charset="0"/>
              </a:rPr>
              <a:t>amministratori di sistemi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066800" y="4198621"/>
            <a:ext cx="2180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Bernard MT Condensed" panose="02050806060905020404" pitchFamily="18" charset="0"/>
              </a:rPr>
              <a:t>Ingegneri elettronici </a:t>
            </a:r>
            <a:endParaRPr lang="it-IT" dirty="0" smtClean="0">
              <a:latin typeface="Bernard MT Condensed" panose="02050806060905020404" pitchFamily="18" charset="0"/>
            </a:endParaRPr>
          </a:p>
          <a:p>
            <a:r>
              <a:rPr lang="it-IT" dirty="0" smtClean="0">
                <a:latin typeface="Bernard MT Condensed" panose="02050806060905020404" pitchFamily="18" charset="0"/>
              </a:rPr>
              <a:t>e </a:t>
            </a:r>
            <a:r>
              <a:rPr lang="it-IT" dirty="0">
                <a:latin typeface="Bernard MT Condensed" panose="02050806060905020404" pitchFamily="18" charset="0"/>
              </a:rPr>
              <a:t>in telecomunicazioni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1696" y="3023442"/>
            <a:ext cx="2584703" cy="13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46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2810" y="4805174"/>
            <a:ext cx="6858000" cy="830997"/>
          </a:xfrm>
        </p:spPr>
        <p:txBody>
          <a:bodyPr/>
          <a:lstStyle/>
          <a:p>
            <a:r>
              <a:rPr lang="it-IT" sz="1800" dirty="0" smtClean="0">
                <a:solidFill>
                  <a:schemeClr val="tx2"/>
                </a:solidFill>
              </a:rPr>
              <a:t>Antonini Raffaella</a:t>
            </a:r>
          </a:p>
          <a:p>
            <a:r>
              <a:rPr lang="it-IT" sz="1800" dirty="0" smtClean="0">
                <a:solidFill>
                  <a:schemeClr val="tx2"/>
                </a:solidFill>
              </a:rPr>
              <a:t>Centro Studi e Servizi</a:t>
            </a:r>
          </a:p>
          <a:p>
            <a:r>
              <a:rPr lang="it-IT" sz="1800" dirty="0" smtClean="0">
                <a:solidFill>
                  <a:schemeClr val="tx2"/>
                </a:solidFill>
              </a:rPr>
              <a:t>Azienda Speciale CCIAA Maremma e Tirreno</a:t>
            </a:r>
          </a:p>
        </p:txBody>
      </p:sp>
      <p:sp>
        <p:nvSpPr>
          <p:cNvPr id="6" name="Rettangolo 5"/>
          <p:cNvSpPr/>
          <p:nvPr/>
        </p:nvSpPr>
        <p:spPr>
          <a:xfrm>
            <a:off x="452710" y="4270148"/>
            <a:ext cx="84582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Grazie per l’attenzione</a:t>
            </a:r>
            <a:endParaRPr lang="it-IT" b="1" dirty="0">
              <a:solidFill>
                <a:srgbClr val="808080">
                  <a:lumMod val="25000"/>
                </a:srgb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62" y="1719404"/>
            <a:ext cx="2848051" cy="1342284"/>
          </a:xfrm>
          <a:prstGeom prst="rect">
            <a:avLst/>
          </a:prstGeom>
        </p:spPr>
      </p:pic>
      <p:pic>
        <p:nvPicPr>
          <p:cNvPr id="9" name="Picture 2" descr="C:\Users\casagrande\Desktop\ue-fse-investiamo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17" y="1112244"/>
            <a:ext cx="1529579" cy="3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124339"/>
            <a:ext cx="920576" cy="37798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776" y="1099896"/>
            <a:ext cx="1005927" cy="37798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340880" y="3245757"/>
            <a:ext cx="4681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hlinkClick r:id="rId6"/>
              </a:rPr>
              <a:t>https://excelsior.unioncamere.net</a:t>
            </a:r>
            <a:r>
              <a:rPr lang="it-IT" sz="2400" b="1" dirty="0" smtClean="0">
                <a:hlinkClick r:id="rId6"/>
              </a:rPr>
              <a:t>/</a:t>
            </a:r>
            <a:endParaRPr lang="it-IT" sz="2400" b="1" dirty="0" smtClean="0"/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0951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9">
            <a:extLst>
              <a:ext uri="{FF2B5EF4-FFF2-40B4-BE49-F238E27FC236}">
                <a16:creationId xmlns:a16="http://schemas.microsoft.com/office/drawing/2014/main" xmlns="" id="{D1BD955B-5539-E64E-B57B-F8627F94F3A5}"/>
              </a:ext>
            </a:extLst>
          </p:cNvPr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14" name="Segnaposto numero diapositiva 9">
            <a:extLst>
              <a:ext uri="{FF2B5EF4-FFF2-40B4-BE49-F238E27FC236}">
                <a16:creationId xmlns:a16="http://schemas.microsoft.com/office/drawing/2014/main" xmlns="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8600" y="1295400"/>
            <a:ext cx="4572000" cy="64633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2021-2025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EXPANSION DEMAND</a:t>
            </a:r>
          </a:p>
        </p:txBody>
      </p:sp>
      <p:sp>
        <p:nvSpPr>
          <p:cNvPr id="2" name="Rettangolo 1"/>
          <p:cNvSpPr/>
          <p:nvPr/>
        </p:nvSpPr>
        <p:spPr>
          <a:xfrm>
            <a:off x="304800" y="2362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600" dirty="0"/>
              <a:t>Si stima che tra il 2021 e il 2025 </a:t>
            </a:r>
            <a:r>
              <a:rPr lang="it-IT" sz="1600" b="1" dirty="0">
                <a:solidFill>
                  <a:srgbClr val="C00000"/>
                </a:solidFill>
              </a:rPr>
              <a:t>l’incremento complessivo dello stock per effetto dell’espansione economica </a:t>
            </a:r>
            <a:r>
              <a:rPr lang="it-IT" sz="1600" dirty="0"/>
              <a:t>potrà variare tra 933mila e quasi 1 milione e 300mila occupati a seconda dello scenario.</a:t>
            </a:r>
          </a:p>
        </p:txBody>
      </p:sp>
      <p:sp>
        <p:nvSpPr>
          <p:cNvPr id="8" name="Rettangolo 7"/>
          <p:cNvSpPr/>
          <p:nvPr/>
        </p:nvSpPr>
        <p:spPr>
          <a:xfrm>
            <a:off x="4376304" y="3516362"/>
            <a:ext cx="4572000" cy="64633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2021-2025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REPLACEMENT DEMAND</a:t>
            </a:r>
          </a:p>
        </p:txBody>
      </p:sp>
      <p:sp>
        <p:nvSpPr>
          <p:cNvPr id="3" name="Rettangolo 2"/>
          <p:cNvSpPr/>
          <p:nvPr/>
        </p:nvSpPr>
        <p:spPr>
          <a:xfrm>
            <a:off x="3733800" y="4768893"/>
            <a:ext cx="533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/>
              <a:t>Il </a:t>
            </a:r>
            <a:r>
              <a:rPr lang="it-IT" sz="1600" dirty="0"/>
              <a:t>fabbisogno occupazionale dei vari settori è </a:t>
            </a:r>
            <a:r>
              <a:rPr lang="it-IT" sz="1600" dirty="0" smtClean="0"/>
              <a:t>determinato anche dalla </a:t>
            </a:r>
            <a:r>
              <a:rPr lang="it-IT" sz="1600" b="1" dirty="0">
                <a:solidFill>
                  <a:srgbClr val="C00000"/>
                </a:solidFill>
              </a:rPr>
              <a:t>necessità di sostituzione di addetti in uscita per pensionamento o mortalità</a:t>
            </a:r>
            <a:r>
              <a:rPr lang="it-IT" sz="1600" dirty="0"/>
              <a:t>, </a:t>
            </a:r>
            <a:r>
              <a:rPr lang="it-IT" sz="1600" dirty="0" smtClean="0"/>
              <a:t>un fabbisogno che per </a:t>
            </a:r>
            <a:r>
              <a:rPr lang="it-IT" sz="1600" dirty="0"/>
              <a:t>il </a:t>
            </a:r>
            <a:r>
              <a:rPr lang="it-IT" sz="1600" dirty="0" smtClean="0"/>
              <a:t>quinquennio è stimato </a:t>
            </a:r>
            <a:r>
              <a:rPr lang="it-IT" sz="1600" dirty="0"/>
              <a:t>in oltre 2 milioni e 600mila unità.</a:t>
            </a:r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1186465088"/>
              </p:ext>
            </p:extLst>
          </p:nvPr>
        </p:nvGraphicFramePr>
        <p:xfrm>
          <a:off x="5638800" y="925113"/>
          <a:ext cx="2514600" cy="211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350733372"/>
              </p:ext>
            </p:extLst>
          </p:nvPr>
        </p:nvGraphicFramePr>
        <p:xfrm>
          <a:off x="228600" y="3657600"/>
          <a:ext cx="3581400" cy="205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7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524985569"/>
              </p:ext>
            </p:extLst>
          </p:nvPr>
        </p:nvGraphicFramePr>
        <p:xfrm>
          <a:off x="701644" y="3175695"/>
          <a:ext cx="8001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tangolo 1"/>
          <p:cNvSpPr/>
          <p:nvPr/>
        </p:nvSpPr>
        <p:spPr>
          <a:xfrm>
            <a:off x="2438400" y="838200"/>
            <a:ext cx="4364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Fabbisogni </a:t>
            </a:r>
            <a:r>
              <a:rPr lang="it-IT" sz="2000" b="1" dirty="0" smtClean="0"/>
              <a:t>professionali </a:t>
            </a:r>
          </a:p>
          <a:p>
            <a:pPr algn="ctr"/>
            <a:r>
              <a:rPr lang="it-IT" sz="2000" b="1" dirty="0" smtClean="0"/>
              <a:t>2021-2025 </a:t>
            </a:r>
            <a:endParaRPr lang="it-IT" sz="2000" b="1" dirty="0"/>
          </a:p>
        </p:txBody>
      </p:sp>
      <p:sp>
        <p:nvSpPr>
          <p:cNvPr id="3" name="Rettangolo 2"/>
          <p:cNvSpPr/>
          <p:nvPr/>
        </p:nvSpPr>
        <p:spPr>
          <a:xfrm>
            <a:off x="4171212" y="1470201"/>
            <a:ext cx="898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/>
              <a:t>(val. </a:t>
            </a:r>
            <a:r>
              <a:rPr lang="it-IT" sz="1400" dirty="0" err="1" smtClean="0"/>
              <a:t>ass</a:t>
            </a:r>
            <a:r>
              <a:rPr lang="it-IT" sz="1400" dirty="0" smtClean="0"/>
              <a:t>.) </a:t>
            </a:r>
            <a:endParaRPr lang="it-IT" sz="1400" dirty="0"/>
          </a:p>
        </p:txBody>
      </p:sp>
      <p:sp>
        <p:nvSpPr>
          <p:cNvPr id="4" name="Rettangolo 3"/>
          <p:cNvSpPr/>
          <p:nvPr/>
        </p:nvSpPr>
        <p:spPr>
          <a:xfrm>
            <a:off x="152400" y="3029634"/>
            <a:ext cx="2780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Si stima che tra il 2021 e il 2025 l’incremento complessivo dello stock </a:t>
            </a:r>
            <a:r>
              <a:rPr lang="it-IT" sz="1200" dirty="0" smtClean="0"/>
              <a:t>di occupati nel solo settore Informatica e telecomunicazioni per </a:t>
            </a:r>
            <a:r>
              <a:rPr lang="it-IT" sz="1200" dirty="0"/>
              <a:t>effetto dell’espansione economica potrà variare tra </a:t>
            </a:r>
            <a:r>
              <a:rPr lang="it-IT" sz="1200" dirty="0" smtClean="0"/>
              <a:t>77mila </a:t>
            </a:r>
            <a:r>
              <a:rPr lang="it-IT" sz="1200" dirty="0"/>
              <a:t>e </a:t>
            </a:r>
            <a:r>
              <a:rPr lang="it-IT" sz="1200" dirty="0" smtClean="0"/>
              <a:t>91mila occupati </a:t>
            </a:r>
            <a:r>
              <a:rPr lang="it-IT" sz="1200" dirty="0"/>
              <a:t>a seconda dello scenario.</a:t>
            </a:r>
          </a:p>
        </p:txBody>
      </p:sp>
      <p:sp>
        <p:nvSpPr>
          <p:cNvPr id="7" name="Rettangolo 6"/>
          <p:cNvSpPr/>
          <p:nvPr/>
        </p:nvSpPr>
        <p:spPr>
          <a:xfrm>
            <a:off x="6379996" y="3124200"/>
            <a:ext cx="27640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 </a:t>
            </a:r>
            <a:r>
              <a:rPr lang="it-IT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replacement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demand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 (45mila unità) rappresenta meno del 40% della domanda </a:t>
            </a:r>
            <a:endParaRPr lang="it-IT" sz="1400" dirty="0"/>
          </a:p>
        </p:txBody>
      </p:sp>
      <p:sp>
        <p:nvSpPr>
          <p:cNvPr id="8" name="Rettangolo 7"/>
          <p:cNvSpPr/>
          <p:nvPr/>
        </p:nvSpPr>
        <p:spPr>
          <a:xfrm>
            <a:off x="505701" y="1805335"/>
            <a:ext cx="8229600" cy="78386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settembre 2020 la Commissione Europea ha pubblicato le linee guida entro cui dovranno muoversi gli Stati membri nella stesura dei piani nazionali all’interno del programma </a:t>
            </a:r>
            <a:r>
              <a:rPr lang="it-IT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it-IT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Generation EU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almeno il 37% dei fondi dovrà essere destinato alla transizione </a:t>
            </a:r>
            <a:r>
              <a:rPr lang="it-IT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 e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meno del 20% alla transizione digitale.</a:t>
            </a:r>
            <a:endParaRPr lang="it-IT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/>
          <p:nvPr/>
        </p:nvPicPr>
        <p:blipFill rotWithShape="1">
          <a:blip r:embed="rId2"/>
          <a:srcRect l="13049" t="44404" r="30202" b="4824"/>
          <a:stretch/>
        </p:blipFill>
        <p:spPr bwMode="auto">
          <a:xfrm>
            <a:off x="3124200" y="2438639"/>
            <a:ext cx="5791200" cy="358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914400" y="1546087"/>
            <a:ext cx="746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/>
              <a:t>Due sono le professioni principali evidenziate: i tecnici informatici, telematici e delle telecomunica-zioni (ad es. tecnici programmatori, amministratori di basi dati, web master) e gli specialisti in scienze matematiche, informatiche, chimiche, fisiche e naturali (ad es. analisti e progettisti di software, </a:t>
            </a:r>
            <a:r>
              <a:rPr lang="it-IT" sz="1300" dirty="0" smtClean="0"/>
              <a:t>specialisti </a:t>
            </a:r>
            <a:r>
              <a:rPr lang="it-IT" sz="1300" dirty="0"/>
              <a:t>in sicurezza informatica).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36797" y="3838257"/>
            <a:ext cx="29441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/>
              <a:t>Questo </a:t>
            </a:r>
            <a:r>
              <a:rPr lang="it-IT" sz="1200" dirty="0"/>
              <a:t>settore sarà trainato dagli ingenti investimenti previsti da NGEU per la transizione verso il digitale che sarà trasversale a tutti i settori, quindi si presume che alcune imprese potranno far ricorso o a figure specializzate per implementare le innovazioni o alle presta-zioni di aziende di informatica invece che procedere all’assunzione diretta di professioni specifiche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47441" y="2712064"/>
            <a:ext cx="2890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Si stima che i lavoratori dipendenti rappresenteranno una quota che potrà variare dal 65% al 79% del fabbisogno, a seconda dello scenario.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667000" y="398123"/>
            <a:ext cx="4572000" cy="83099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OCCUPAZIONALI PREVISTI NEL PERIODO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2021-2025 INFORMATICXA E TELECOMUNICAZIONI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2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9">
            <a:extLst>
              <a:ext uri="{FF2B5EF4-FFF2-40B4-BE49-F238E27FC236}">
                <a16:creationId xmlns="" xmlns:a16="http://schemas.microsoft.com/office/drawing/2014/main" id="{D1BD955B-5539-E64E-B57B-F8627F94F3A5}"/>
              </a:ext>
            </a:extLst>
          </p:cNvPr>
          <p:cNvSpPr txBox="1">
            <a:spLocks/>
          </p:cNvSpPr>
          <p:nvPr/>
        </p:nvSpPr>
        <p:spPr>
          <a:xfrm>
            <a:off x="7895446" y="6512970"/>
            <a:ext cx="791354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14" name="Segnaposto numero diapositiva 9">
            <a:extLst>
              <a:ext uri="{FF2B5EF4-FFF2-40B4-BE49-F238E27FC236}">
                <a16:creationId xmlns="" xmlns:a16="http://schemas.microsoft.com/office/drawing/2014/main" id="{0CF6EDEA-2491-2942-8F77-A357CFC499E3}"/>
              </a:ext>
            </a:extLst>
          </p:cNvPr>
          <p:cNvSpPr txBox="1">
            <a:spLocks/>
          </p:cNvSpPr>
          <p:nvPr/>
        </p:nvSpPr>
        <p:spPr>
          <a:xfrm>
            <a:off x="8752608" y="6555700"/>
            <a:ext cx="391392" cy="26814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A41E1B-4F70-4964-A407-84C68BE8251C}" type="slidenum">
              <a:rPr lang="it-IT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r>
              <a:rPr lang="it-IT" sz="1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095500" y="424880"/>
            <a:ext cx="4572000" cy="89255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FABBISOGNI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OCCUPAZIONALI PREVISTI NEL PERIODO 2021-2025 PER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COMMERCIO E TURISMO</a:t>
            </a:r>
          </a:p>
        </p:txBody>
      </p:sp>
      <p:sp>
        <p:nvSpPr>
          <p:cNvPr id="8" name="Rettangolo 7"/>
          <p:cNvSpPr/>
          <p:nvPr/>
        </p:nvSpPr>
        <p:spPr>
          <a:xfrm>
            <a:off x="152400" y="2057400"/>
            <a:ext cx="46482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S</a:t>
            </a:r>
            <a:r>
              <a:rPr lang="it-IT" sz="1600" dirty="0" smtClean="0"/>
              <a:t>i </a:t>
            </a:r>
            <a:r>
              <a:rPr lang="it-IT" sz="1600" dirty="0"/>
              <a:t>stima il più elevato tasso di fabbisogno per gli </a:t>
            </a:r>
            <a:r>
              <a:rPr lang="it-IT" sz="1600" b="1" dirty="0">
                <a:solidFill>
                  <a:srgbClr val="A40000"/>
                </a:solidFill>
              </a:rPr>
              <a:t>specialisti in scienze matematiche e informatiche </a:t>
            </a:r>
            <a:r>
              <a:rPr lang="it-IT" sz="1600" dirty="0"/>
              <a:t>(che includono </a:t>
            </a:r>
            <a:r>
              <a:rPr lang="it-IT" u="sng" dirty="0"/>
              <a:t>progettisti di siti web e applicazioni multimediali</a:t>
            </a:r>
            <a:r>
              <a:rPr lang="it-IT" sz="1600" dirty="0"/>
              <a:t>), che probabilmente saranno richiesti per </a:t>
            </a:r>
            <a:r>
              <a:rPr lang="it-IT" sz="1600" b="1" dirty="0">
                <a:solidFill>
                  <a:srgbClr val="0070C0"/>
                </a:solidFill>
              </a:rPr>
              <a:t>adeguare i servizi turistici in campo digitale, beneficiando delle risorse programmate a livello nazionale ed europeo.</a:t>
            </a:r>
          </a:p>
          <a:p>
            <a:pPr algn="just"/>
            <a:r>
              <a:rPr lang="it-IT" sz="1600" dirty="0"/>
              <a:t>L</a:t>
            </a:r>
            <a:r>
              <a:rPr lang="it-IT" sz="1600" dirty="0" smtClean="0"/>
              <a:t>e </a:t>
            </a:r>
            <a:r>
              <a:rPr lang="it-IT" sz="1600" dirty="0"/>
              <a:t>competenze verdi potranno sostenere la ripresa del settore promuovendo </a:t>
            </a:r>
            <a:r>
              <a:rPr lang="it-IT" sz="1600" dirty="0">
                <a:solidFill>
                  <a:srgbClr val="00B050"/>
                </a:solidFill>
              </a:rPr>
              <a:t>un’offerta turistica più sostenibile.</a:t>
            </a:r>
            <a:r>
              <a:rPr lang="it-IT" sz="1600" dirty="0"/>
              <a:t> Saranno fondamentali anche in questo settore le </a:t>
            </a:r>
            <a:r>
              <a:rPr lang="it-IT" sz="1600" b="1" dirty="0">
                <a:solidFill>
                  <a:srgbClr val="A40000"/>
                </a:solidFill>
              </a:rPr>
              <a:t>competenze inerenti al riciclo e alla gestione dei rifiuti, nonché le e-</a:t>
            </a:r>
            <a:r>
              <a:rPr lang="it-IT" sz="1600" b="1" dirty="0" err="1">
                <a:solidFill>
                  <a:srgbClr val="A40000"/>
                </a:solidFill>
              </a:rPr>
              <a:t>skill</a:t>
            </a:r>
            <a:r>
              <a:rPr lang="it-IT" sz="1600" b="1" dirty="0">
                <a:solidFill>
                  <a:srgbClr val="A40000"/>
                </a:solidFill>
              </a:rPr>
              <a:t> per una transizione verso servizi innovativi e digitalizzati</a:t>
            </a:r>
            <a:r>
              <a:rPr lang="it-IT" sz="1600" b="1" dirty="0" smtClean="0">
                <a:solidFill>
                  <a:srgbClr val="A40000"/>
                </a:solidFill>
              </a:rPr>
              <a:t>.</a:t>
            </a:r>
            <a:endParaRPr lang="it-IT" sz="1600" b="1" dirty="0">
              <a:solidFill>
                <a:srgbClr val="A40000"/>
              </a:solidFill>
            </a:endParaRPr>
          </a:p>
        </p:txBody>
      </p:sp>
      <p:pic>
        <p:nvPicPr>
          <p:cNvPr id="9" name="Immagine 8"/>
          <p:cNvPicPr/>
          <p:nvPr/>
        </p:nvPicPr>
        <p:blipFill rotWithShape="1">
          <a:blip r:embed="rId2"/>
          <a:srcRect l="18769" t="17710" r="36413" b="10320"/>
          <a:stretch/>
        </p:blipFill>
        <p:spPr bwMode="auto">
          <a:xfrm>
            <a:off x="5029200" y="1066800"/>
            <a:ext cx="3886200" cy="4895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3400" y="6277689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 tabella sono </a:t>
            </a:r>
            <a:r>
              <a:rPr lang="it-IT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riportate le prime professioni per gruppo professionale per fabbisogno nel quinquennio. 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23582" y="4351866"/>
            <a:ext cx="8458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Le competenze digitali 2020</a:t>
            </a:r>
          </a:p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i="1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Sezione Pubblicazioni di</a:t>
            </a:r>
          </a:p>
          <a:p>
            <a:pPr algn="ctr"/>
            <a:r>
              <a:rPr lang="it-IT" sz="2000" b="1" dirty="0">
                <a:hlinkClick r:id="rId3"/>
              </a:rPr>
              <a:t>https://excelsior.unioncamere.net</a:t>
            </a:r>
            <a:r>
              <a:rPr lang="it-IT" sz="2000" b="1" dirty="0" smtClean="0">
                <a:hlinkClick r:id="rId3"/>
              </a:rPr>
              <a:t>/</a:t>
            </a:r>
            <a:endParaRPr lang="it-IT" sz="2000" b="1" dirty="0"/>
          </a:p>
        </p:txBody>
      </p:sp>
      <p:pic>
        <p:nvPicPr>
          <p:cNvPr id="6" name="Immagin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" t="25879" r="53204" b="30650"/>
          <a:stretch/>
        </p:blipFill>
        <p:spPr bwMode="auto">
          <a:xfrm>
            <a:off x="143434" y="134471"/>
            <a:ext cx="2761131" cy="62752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7848" r="47228" b="77837"/>
          <a:stretch/>
        </p:blipFill>
        <p:spPr>
          <a:xfrm>
            <a:off x="6463551" y="143436"/>
            <a:ext cx="2411507" cy="618564"/>
          </a:xfrm>
          <a:prstGeom prst="rect">
            <a:avLst/>
          </a:prstGeom>
        </p:spPr>
      </p:pic>
      <p:pic>
        <p:nvPicPr>
          <p:cNvPr id="1026" name="Picture 2" descr="https://excelsior.unioncamere.net/images/pubblicazioni2020/Copertina_B5_digital_202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82" y="783490"/>
            <a:ext cx="21336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6;p4"/>
          <p:cNvSpPr txBox="1"/>
          <p:nvPr/>
        </p:nvSpPr>
        <p:spPr>
          <a:xfrm>
            <a:off x="304800" y="990600"/>
            <a:ext cx="8651631" cy="30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lang="it-IT" sz="18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nvestimenti </a:t>
            </a:r>
            <a:r>
              <a:rPr lang="it-IT" sz="1800" b="1" i="1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 </a:t>
            </a:r>
            <a:r>
              <a:rPr lang="it-IT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lang="it-IT" sz="20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nnovazione digitale </a:t>
            </a:r>
            <a:r>
              <a:rPr lang="it-IT" sz="18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Italia</a:t>
            </a:r>
            <a:endParaRPr sz="1800" b="1" i="1" u="none" strike="noStrike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28600" y="15240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1200" dirty="0">
                <a:solidFill>
                  <a:srgbClr val="000000"/>
                </a:solidFill>
              </a:rPr>
              <a:t>I</a:t>
            </a:r>
            <a:r>
              <a:rPr lang="it-IT" sz="1200" dirty="0" smtClean="0">
                <a:solidFill>
                  <a:srgbClr val="000000"/>
                </a:solidFill>
              </a:rPr>
              <a:t>nvestimenti </a:t>
            </a:r>
            <a:r>
              <a:rPr lang="it-IT" sz="1200" dirty="0">
                <a:solidFill>
                  <a:srgbClr val="000000"/>
                </a:solidFill>
              </a:rPr>
              <a:t>in </a:t>
            </a:r>
            <a:r>
              <a:rPr lang="it-IT" sz="1200" b="1" dirty="0">
                <a:solidFill>
                  <a:srgbClr val="0070C0"/>
                </a:solidFill>
              </a:rPr>
              <a:t>tecnologie innovative </a:t>
            </a:r>
            <a:r>
              <a:rPr lang="it-IT" sz="1200" dirty="0" smtClean="0">
                <a:solidFill>
                  <a:srgbClr val="000000"/>
                </a:solidFill>
              </a:rPr>
              <a:t>: </a:t>
            </a:r>
            <a:endParaRPr lang="it-IT" sz="1200" dirty="0">
              <a:solidFill>
                <a:srgbClr val="000000"/>
              </a:solidFill>
            </a:endParaRP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Strumenti software dell’impresa 4.0 per l’acquisizione e la gestione di dati a supporto delle decisioni, della progettazione e ingegnerizzazione dei prodotti/servizi, dell’analisi dei processi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Internet alta velocità, </a:t>
            </a:r>
            <a:r>
              <a:rPr lang="it-IT" sz="1200" dirty="0" err="1">
                <a:solidFill>
                  <a:srgbClr val="000000"/>
                </a:solidFill>
              </a:rPr>
              <a:t>cloud</a:t>
            </a:r>
            <a:r>
              <a:rPr lang="it-IT" sz="1200" dirty="0">
                <a:solidFill>
                  <a:srgbClr val="000000"/>
                </a:solidFill>
              </a:rPr>
              <a:t>, mobile, big data </a:t>
            </a:r>
            <a:r>
              <a:rPr lang="it-IT" sz="1200" dirty="0" err="1">
                <a:solidFill>
                  <a:srgbClr val="000000"/>
                </a:solidFill>
              </a:rPr>
              <a:t>analytics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</a:t>
            </a:r>
            <a:r>
              <a:rPr lang="it-IT" sz="1200" dirty="0" err="1">
                <a:solidFill>
                  <a:srgbClr val="000000"/>
                </a:solidFill>
              </a:rPr>
              <a:t>IoT</a:t>
            </a:r>
            <a:r>
              <a:rPr lang="it-IT" sz="1200" dirty="0">
                <a:solidFill>
                  <a:srgbClr val="000000"/>
                </a:solidFill>
              </a:rPr>
              <a:t> (Internet delle cose), tecnologie di comunicazione machine-to-machine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Robotica avanzata (stampa 3D, robot collaborativi interconnessi e programmabili)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Sicurezza informatica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Realtà aumentata e virtuale a supporto dei processi produttivi. </a:t>
            </a:r>
            <a:endParaRPr lang="it-IT" sz="2000" dirty="0"/>
          </a:p>
        </p:txBody>
      </p:sp>
      <p:sp>
        <p:nvSpPr>
          <p:cNvPr id="3" name="Rettangolo 2"/>
          <p:cNvSpPr/>
          <p:nvPr/>
        </p:nvSpPr>
        <p:spPr>
          <a:xfrm>
            <a:off x="4807527" y="1333941"/>
            <a:ext cx="39554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solidFill>
                  <a:srgbClr val="000000"/>
                </a:solidFill>
              </a:rPr>
              <a:t>Gli investimenti in </a:t>
            </a:r>
            <a:r>
              <a:rPr lang="it-IT" sz="1200" b="1" dirty="0">
                <a:solidFill>
                  <a:srgbClr val="0070C0"/>
                </a:solidFill>
              </a:rPr>
              <a:t>modelli organizzativi aziendali </a:t>
            </a:r>
            <a:r>
              <a:rPr lang="it-IT" sz="1200" dirty="0">
                <a:solidFill>
                  <a:srgbClr val="000000"/>
                </a:solidFill>
              </a:rPr>
              <a:t>invece sono: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Adozione di sistemi di rilevazione continua e analisi, in tempo reale, delle “performance” di tutte le aree aziendali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Adozione di sistemi gestionali evoluti con lo scopo di favorire l’integrazione e la collaborazione tra le diverse funzioni aziendali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Adozione di una rete digitale integrata o potenzialmente integrabile con reti esterne di fornitori di prodotti/servizi (fornitori, servizi logistici e di assistenza)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Adozione di una rete digitale integrata o potenzialmente integrabile con reti esterne di clienti business (B to B)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Adozione di strumenti di lavoro agile (</a:t>
            </a:r>
            <a:r>
              <a:rPr lang="it-IT" sz="1200" dirty="0" err="1">
                <a:solidFill>
                  <a:srgbClr val="000000"/>
                </a:solidFill>
              </a:rPr>
              <a:t>smart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dirty="0" err="1">
                <a:solidFill>
                  <a:srgbClr val="000000"/>
                </a:solidFill>
              </a:rPr>
              <a:t>wortking</a:t>
            </a:r>
            <a:r>
              <a:rPr lang="it-IT" sz="1200" dirty="0">
                <a:solidFill>
                  <a:srgbClr val="000000"/>
                </a:solidFill>
              </a:rPr>
              <a:t>, telelavoro, lavoro a domicilio) </a:t>
            </a:r>
            <a:endParaRPr lang="it-IT" sz="1200" dirty="0" smtClean="0">
              <a:solidFill>
                <a:srgbClr val="0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</a:rPr>
              <a:t>Potenziamento dell’area amministrativa/gestionale e giuridico/normativa a seguito della trasformazione digitale (sicurezza, normativa sul lavoro, normative sulla privacy, nuove procedure di gestione del personale e nuove modalità di lavoro)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•Adozione di nuove regole per sicurezza sanitaria per i lavoratori, uso di nuovi presidi, </a:t>
            </a:r>
            <a:r>
              <a:rPr lang="it-IT" sz="1200" dirty="0" err="1">
                <a:solidFill>
                  <a:srgbClr val="000000"/>
                </a:solidFill>
              </a:rPr>
              <a:t>risk</a:t>
            </a:r>
            <a:r>
              <a:rPr lang="it-IT" sz="1200" dirty="0">
                <a:solidFill>
                  <a:srgbClr val="000000"/>
                </a:solidFill>
              </a:rPr>
              <a:t> management </a:t>
            </a:r>
          </a:p>
        </p:txBody>
      </p:sp>
      <p:sp>
        <p:nvSpPr>
          <p:cNvPr id="4" name="Rettangolo 3"/>
          <p:cNvSpPr/>
          <p:nvPr/>
        </p:nvSpPr>
        <p:spPr>
          <a:xfrm>
            <a:off x="304799" y="3962400"/>
            <a:ext cx="4346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solidFill>
                  <a:srgbClr val="000000"/>
                </a:solidFill>
              </a:rPr>
              <a:t>I</a:t>
            </a:r>
            <a:r>
              <a:rPr lang="it-IT" sz="1200" dirty="0" smtClean="0">
                <a:solidFill>
                  <a:srgbClr val="000000"/>
                </a:solidFill>
              </a:rPr>
              <a:t>nvestimenti </a:t>
            </a:r>
            <a:r>
              <a:rPr lang="it-IT" sz="1200" dirty="0">
                <a:solidFill>
                  <a:srgbClr val="000000"/>
                </a:solidFill>
              </a:rPr>
              <a:t>in </a:t>
            </a:r>
            <a:r>
              <a:rPr lang="it-IT" sz="1200" b="1" dirty="0">
                <a:solidFill>
                  <a:srgbClr val="0070C0"/>
                </a:solidFill>
              </a:rPr>
              <a:t>sviluppo di nuovi modelli di business</a:t>
            </a:r>
            <a:r>
              <a:rPr lang="it-IT" sz="1200" dirty="0">
                <a:solidFill>
                  <a:srgbClr val="000000"/>
                </a:solidFill>
              </a:rPr>
              <a:t>: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Utilizzo di Big data per analizzare i mercati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Digital marketing (utilizzo di canali/strumenti digitali per la promozione e vendita dei prodotti/servizi) 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</a:rPr>
              <a:t>• Analisi dei comportamenti e dei bisogni dei clienti/utenti per garantire la personalizzazione del prodotto-servizio offerto. </a:t>
            </a:r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268940" y="535568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Gli investimenti delle imprese determinano i fabbisogni di professionalità e formazione</a:t>
            </a:r>
            <a:endParaRPr lang="it-IT" sz="2000" b="1" i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24CF9FD-213F-4BD2-9301-3EBF0B7B3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6071"/>
            <a:ext cx="7524311" cy="44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86;p4"/>
          <p:cNvSpPr txBox="1"/>
          <p:nvPr/>
        </p:nvSpPr>
        <p:spPr>
          <a:xfrm>
            <a:off x="304800" y="833115"/>
            <a:ext cx="8651631" cy="672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Distribuzione settoriale dell</a:t>
            </a:r>
            <a:r>
              <a:rPr lang="it-IT" sz="18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 imprese </a:t>
            </a:r>
            <a:r>
              <a:rPr lang="it-IT" sz="1800" b="1" i="1" u="none" strike="noStrike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che hanno assunto personale a seguito di investimenti in innovazione </a:t>
            </a:r>
            <a:r>
              <a:rPr lang="it-IT" sz="1800" b="1" i="1" u="none" strike="noStrike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digitale - Italia</a:t>
            </a:r>
            <a:endParaRPr sz="1800" b="1" i="1" u="none" strike="noStrike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Ovale 1"/>
          <p:cNvSpPr/>
          <p:nvPr/>
        </p:nvSpPr>
        <p:spPr>
          <a:xfrm>
            <a:off x="7219511" y="2838509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3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5214</TotalTime>
  <Words>2181</Words>
  <Application>Microsoft Office PowerPoint</Application>
  <PresentationFormat>Presentazione su schermo (4:3)</PresentationFormat>
  <Paragraphs>187</Paragraphs>
  <Slides>23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4" baseType="lpstr">
      <vt:lpstr>Agency FB</vt:lpstr>
      <vt:lpstr>Algerian</vt:lpstr>
      <vt:lpstr>Arial</vt:lpstr>
      <vt:lpstr>Arial Black</vt:lpstr>
      <vt:lpstr>Bernard MT Condensed</vt:lpstr>
      <vt:lpstr>Blackadder ITC</vt:lpstr>
      <vt:lpstr>Calibri</vt:lpstr>
      <vt:lpstr>Tahoma</vt:lpstr>
      <vt:lpstr>Times New Roman</vt:lpstr>
      <vt:lpstr>Trebuchet MS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Bartalucci1</dc:creator>
  <cp:lastModifiedBy>Antonini Raffaella</cp:lastModifiedBy>
  <cp:revision>452</cp:revision>
  <cp:lastPrinted>2021-07-13T10:55:57Z</cp:lastPrinted>
  <dcterms:created xsi:type="dcterms:W3CDTF">2019-04-03T08:33:54Z</dcterms:created>
  <dcterms:modified xsi:type="dcterms:W3CDTF">2022-02-15T09:02:18Z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2019-04-03T00:00:00Z</vt:filetime>
  </property>
</Properties>
</file>